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15"/>
  </p:notesMasterIdLst>
  <p:handoutMasterIdLst>
    <p:handoutMasterId r:id="rId16"/>
  </p:handoutMasterIdLst>
  <p:sldIdLst>
    <p:sldId id="272" r:id="rId6"/>
    <p:sldId id="2147478763" r:id="rId7"/>
    <p:sldId id="2147478764" r:id="rId8"/>
    <p:sldId id="2147478765" r:id="rId9"/>
    <p:sldId id="2147478766" r:id="rId10"/>
    <p:sldId id="2147478767" r:id="rId11"/>
    <p:sldId id="2147478768" r:id="rId12"/>
    <p:sldId id="2147478769" r:id="rId13"/>
    <p:sldId id="26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5" d="100"/>
          <a:sy n="105" d="100"/>
        </p:scale>
        <p:origin x="774" y="9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DC0983-8E7F-4C96-A7BE-3CBB3611297B}"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46D1D084-C2E3-43A3-ABDF-2621E944DEDF}">
      <dgm:prSet/>
      <dgm:spPr/>
      <dgm:t>
        <a:bodyPr/>
        <a:lstStyle/>
        <a:p>
          <a:r>
            <a:rPr lang="en-US"/>
            <a:t>Even at the low end, loads are forecast to grow at significant rates in coming years</a:t>
          </a:r>
        </a:p>
      </dgm:t>
    </dgm:pt>
    <dgm:pt modelId="{78964C7C-9493-4A2B-8C16-69D44BF241C6}" type="parTrans" cxnId="{ADF45246-6823-4799-87F0-D26C43715C66}">
      <dgm:prSet/>
      <dgm:spPr/>
      <dgm:t>
        <a:bodyPr/>
        <a:lstStyle/>
        <a:p>
          <a:endParaRPr lang="en-US"/>
        </a:p>
      </dgm:t>
    </dgm:pt>
    <dgm:pt modelId="{10CD7522-F10F-43B0-82C3-16F083D5DC72}" type="sibTrans" cxnId="{ADF45246-6823-4799-87F0-D26C43715C66}">
      <dgm:prSet/>
      <dgm:spPr/>
      <dgm:t>
        <a:bodyPr/>
        <a:lstStyle/>
        <a:p>
          <a:endParaRPr lang="en-US"/>
        </a:p>
      </dgm:t>
    </dgm:pt>
    <dgm:pt modelId="{ED1F88B6-DE2D-44FE-923E-DD17FF85DC46}">
      <dgm:prSet/>
      <dgm:spPr/>
      <dgm:t>
        <a:bodyPr/>
        <a:lstStyle/>
        <a:p>
          <a:r>
            <a:rPr lang="en-US" dirty="0"/>
            <a:t>Supply chains </a:t>
          </a:r>
          <a:r>
            <a:rPr lang="en-US" dirty="0">
              <a:latin typeface="Arial"/>
            </a:rPr>
            <a:t>limit</a:t>
          </a:r>
          <a:r>
            <a:rPr lang="en-US" dirty="0"/>
            <a:t> short and mid-term </a:t>
          </a:r>
          <a:r>
            <a:rPr lang="en-US" dirty="0">
              <a:latin typeface="Arial"/>
            </a:rPr>
            <a:t>options</a:t>
          </a:r>
          <a:r>
            <a:rPr lang="en-US" dirty="0"/>
            <a:t> to meet growing demand</a:t>
          </a:r>
        </a:p>
      </dgm:t>
    </dgm:pt>
    <dgm:pt modelId="{A9AACB2D-9F49-48E7-87C0-81CDD6AB774E}" type="parTrans" cxnId="{9F65858F-49A5-48EA-8270-FD8BFD9B77FF}">
      <dgm:prSet/>
      <dgm:spPr/>
      <dgm:t>
        <a:bodyPr/>
        <a:lstStyle/>
        <a:p>
          <a:endParaRPr lang="en-US"/>
        </a:p>
      </dgm:t>
    </dgm:pt>
    <dgm:pt modelId="{B664BFEA-9A24-4B74-ABBB-519034539A28}" type="sibTrans" cxnId="{9F65858F-49A5-48EA-8270-FD8BFD9B77FF}">
      <dgm:prSet/>
      <dgm:spPr/>
      <dgm:t>
        <a:bodyPr/>
        <a:lstStyle/>
        <a:p>
          <a:endParaRPr lang="en-US"/>
        </a:p>
      </dgm:t>
    </dgm:pt>
    <dgm:pt modelId="{47108ED6-0AAD-47E3-8B7B-03941595CDF1}">
      <dgm:prSet/>
      <dgm:spPr/>
      <dgm:t>
        <a:bodyPr/>
        <a:lstStyle/>
        <a:p>
          <a:r>
            <a:rPr lang="en-US" dirty="0"/>
            <a:t>Combined, these challenges highlight the need for a range of </a:t>
          </a:r>
          <a:r>
            <a:rPr lang="en-US" dirty="0">
              <a:latin typeface="Arial"/>
            </a:rPr>
            <a:t>solutions</a:t>
          </a:r>
          <a:r>
            <a:rPr lang="en-US" dirty="0"/>
            <a:t> to ensure grid reliability and resource adequacy</a:t>
          </a:r>
        </a:p>
      </dgm:t>
    </dgm:pt>
    <dgm:pt modelId="{72395711-8A97-4739-8474-976293E66F8E}" type="parTrans" cxnId="{081CEB68-55AC-4222-BFCD-8C0750DBC954}">
      <dgm:prSet/>
      <dgm:spPr/>
      <dgm:t>
        <a:bodyPr/>
        <a:lstStyle/>
        <a:p>
          <a:endParaRPr lang="en-US"/>
        </a:p>
      </dgm:t>
    </dgm:pt>
    <dgm:pt modelId="{8F37D35A-6C7E-4D51-A03C-CADFC6A018D4}" type="sibTrans" cxnId="{081CEB68-55AC-4222-BFCD-8C0750DBC954}">
      <dgm:prSet/>
      <dgm:spPr/>
      <dgm:t>
        <a:bodyPr/>
        <a:lstStyle/>
        <a:p>
          <a:endParaRPr lang="en-US"/>
        </a:p>
      </dgm:t>
    </dgm:pt>
    <dgm:pt modelId="{9C3880C7-DF71-419E-B71C-AC38239BC3EA}" type="pres">
      <dgm:prSet presAssocID="{E7DC0983-8E7F-4C96-A7BE-3CBB3611297B}" presName="Name0" presStyleCnt="0">
        <dgm:presLayoutVars>
          <dgm:dir/>
          <dgm:animLvl val="lvl"/>
          <dgm:resizeHandles val="exact"/>
        </dgm:presLayoutVars>
      </dgm:prSet>
      <dgm:spPr/>
    </dgm:pt>
    <dgm:pt modelId="{C9529BA2-E3F3-4339-BC04-B358159F5CFB}" type="pres">
      <dgm:prSet presAssocID="{47108ED6-0AAD-47E3-8B7B-03941595CDF1}" presName="boxAndChildren" presStyleCnt="0"/>
      <dgm:spPr/>
    </dgm:pt>
    <dgm:pt modelId="{9494A259-2D07-443C-86F8-CDEDDFA86515}" type="pres">
      <dgm:prSet presAssocID="{47108ED6-0AAD-47E3-8B7B-03941595CDF1}" presName="parentTextBox" presStyleLbl="node1" presStyleIdx="0" presStyleCnt="3"/>
      <dgm:spPr/>
    </dgm:pt>
    <dgm:pt modelId="{75770B5B-3853-41D0-B95A-058DF5A5F312}" type="pres">
      <dgm:prSet presAssocID="{B664BFEA-9A24-4B74-ABBB-519034539A28}" presName="sp" presStyleCnt="0"/>
      <dgm:spPr/>
    </dgm:pt>
    <dgm:pt modelId="{FCE84609-3875-44BB-A464-56D7A46FD221}" type="pres">
      <dgm:prSet presAssocID="{ED1F88B6-DE2D-44FE-923E-DD17FF85DC46}" presName="arrowAndChildren" presStyleCnt="0"/>
      <dgm:spPr/>
    </dgm:pt>
    <dgm:pt modelId="{FF757756-133C-4907-9C86-636E3E628184}" type="pres">
      <dgm:prSet presAssocID="{ED1F88B6-DE2D-44FE-923E-DD17FF85DC46}" presName="parentTextArrow" presStyleLbl="node1" presStyleIdx="1" presStyleCnt="3"/>
      <dgm:spPr/>
    </dgm:pt>
    <dgm:pt modelId="{F836A167-0FBB-4523-90BE-4C78AD424743}" type="pres">
      <dgm:prSet presAssocID="{10CD7522-F10F-43B0-82C3-16F083D5DC72}" presName="sp" presStyleCnt="0"/>
      <dgm:spPr/>
    </dgm:pt>
    <dgm:pt modelId="{5A96BBDE-E42F-47BB-A025-C631EFBBECA2}" type="pres">
      <dgm:prSet presAssocID="{46D1D084-C2E3-43A3-ABDF-2621E944DEDF}" presName="arrowAndChildren" presStyleCnt="0"/>
      <dgm:spPr/>
    </dgm:pt>
    <dgm:pt modelId="{18C501D1-FDB0-47C0-AB56-0F36BD64342C}" type="pres">
      <dgm:prSet presAssocID="{46D1D084-C2E3-43A3-ABDF-2621E944DEDF}" presName="parentTextArrow" presStyleLbl="node1" presStyleIdx="2" presStyleCnt="3"/>
      <dgm:spPr/>
    </dgm:pt>
  </dgm:ptLst>
  <dgm:cxnLst>
    <dgm:cxn modelId="{780A3322-A8F9-4395-9102-49C82D6E17DF}" type="presOf" srcId="{46D1D084-C2E3-43A3-ABDF-2621E944DEDF}" destId="{18C501D1-FDB0-47C0-AB56-0F36BD64342C}" srcOrd="0" destOrd="0" presId="urn:microsoft.com/office/officeart/2005/8/layout/process4"/>
    <dgm:cxn modelId="{F7FD2126-B078-41B9-AD93-0F2C6E0A4547}" type="presOf" srcId="{E7DC0983-8E7F-4C96-A7BE-3CBB3611297B}" destId="{9C3880C7-DF71-419E-B71C-AC38239BC3EA}" srcOrd="0" destOrd="0" presId="urn:microsoft.com/office/officeart/2005/8/layout/process4"/>
    <dgm:cxn modelId="{17F6E134-DED1-4D06-9D26-07E3F6D652B1}" type="presOf" srcId="{47108ED6-0AAD-47E3-8B7B-03941595CDF1}" destId="{9494A259-2D07-443C-86F8-CDEDDFA86515}" srcOrd="0" destOrd="0" presId="urn:microsoft.com/office/officeart/2005/8/layout/process4"/>
    <dgm:cxn modelId="{ADF45246-6823-4799-87F0-D26C43715C66}" srcId="{E7DC0983-8E7F-4C96-A7BE-3CBB3611297B}" destId="{46D1D084-C2E3-43A3-ABDF-2621E944DEDF}" srcOrd="0" destOrd="0" parTransId="{78964C7C-9493-4A2B-8C16-69D44BF241C6}" sibTransId="{10CD7522-F10F-43B0-82C3-16F083D5DC72}"/>
    <dgm:cxn modelId="{081CEB68-55AC-4222-BFCD-8C0750DBC954}" srcId="{E7DC0983-8E7F-4C96-A7BE-3CBB3611297B}" destId="{47108ED6-0AAD-47E3-8B7B-03941595CDF1}" srcOrd="2" destOrd="0" parTransId="{72395711-8A97-4739-8474-976293E66F8E}" sibTransId="{8F37D35A-6C7E-4D51-A03C-CADFC6A018D4}"/>
    <dgm:cxn modelId="{9F65858F-49A5-48EA-8270-FD8BFD9B77FF}" srcId="{E7DC0983-8E7F-4C96-A7BE-3CBB3611297B}" destId="{ED1F88B6-DE2D-44FE-923E-DD17FF85DC46}" srcOrd="1" destOrd="0" parTransId="{A9AACB2D-9F49-48E7-87C0-81CDD6AB774E}" sibTransId="{B664BFEA-9A24-4B74-ABBB-519034539A28}"/>
    <dgm:cxn modelId="{E87887B7-8862-4774-81CA-F67715F243FD}" type="presOf" srcId="{ED1F88B6-DE2D-44FE-923E-DD17FF85DC46}" destId="{FF757756-133C-4907-9C86-636E3E628184}" srcOrd="0" destOrd="0" presId="urn:microsoft.com/office/officeart/2005/8/layout/process4"/>
    <dgm:cxn modelId="{07B06172-61A8-487D-9121-AC354D397C2D}" type="presParOf" srcId="{9C3880C7-DF71-419E-B71C-AC38239BC3EA}" destId="{C9529BA2-E3F3-4339-BC04-B358159F5CFB}" srcOrd="0" destOrd="0" presId="urn:microsoft.com/office/officeart/2005/8/layout/process4"/>
    <dgm:cxn modelId="{C0034F1A-7041-4129-83BF-9790A2C9E1E4}" type="presParOf" srcId="{C9529BA2-E3F3-4339-BC04-B358159F5CFB}" destId="{9494A259-2D07-443C-86F8-CDEDDFA86515}" srcOrd="0" destOrd="0" presId="urn:microsoft.com/office/officeart/2005/8/layout/process4"/>
    <dgm:cxn modelId="{0FDDD086-99F8-4E1E-AD5B-3890B6248F0F}" type="presParOf" srcId="{9C3880C7-DF71-419E-B71C-AC38239BC3EA}" destId="{75770B5B-3853-41D0-B95A-058DF5A5F312}" srcOrd="1" destOrd="0" presId="urn:microsoft.com/office/officeart/2005/8/layout/process4"/>
    <dgm:cxn modelId="{AFE5615B-6764-4046-8406-4B945D124E10}" type="presParOf" srcId="{9C3880C7-DF71-419E-B71C-AC38239BC3EA}" destId="{FCE84609-3875-44BB-A464-56D7A46FD221}" srcOrd="2" destOrd="0" presId="urn:microsoft.com/office/officeart/2005/8/layout/process4"/>
    <dgm:cxn modelId="{F297A240-1D06-4212-BA56-9ECCD504BC91}" type="presParOf" srcId="{FCE84609-3875-44BB-A464-56D7A46FD221}" destId="{FF757756-133C-4907-9C86-636E3E628184}" srcOrd="0" destOrd="0" presId="urn:microsoft.com/office/officeart/2005/8/layout/process4"/>
    <dgm:cxn modelId="{9FDC03D2-1BF9-48B6-907C-DA138727C4BF}" type="presParOf" srcId="{9C3880C7-DF71-419E-B71C-AC38239BC3EA}" destId="{F836A167-0FBB-4523-90BE-4C78AD424743}" srcOrd="3" destOrd="0" presId="urn:microsoft.com/office/officeart/2005/8/layout/process4"/>
    <dgm:cxn modelId="{53F14671-7E34-41FB-93E4-069667186FA0}" type="presParOf" srcId="{9C3880C7-DF71-419E-B71C-AC38239BC3EA}" destId="{5A96BBDE-E42F-47BB-A025-C631EFBBECA2}" srcOrd="4" destOrd="0" presId="urn:microsoft.com/office/officeart/2005/8/layout/process4"/>
    <dgm:cxn modelId="{99883AB2-C0F4-42E4-9B87-84F027782CAB}" type="presParOf" srcId="{5A96BBDE-E42F-47BB-A025-C631EFBBECA2}" destId="{18C501D1-FDB0-47C0-AB56-0F36BD64342C}"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C18E3F1-AAD4-4803-A496-A896C86ADFA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EE45B63-F19E-4A46-BAE8-11EF245E1CAD}">
      <dgm:prSet/>
      <dgm:spPr/>
      <dgm:t>
        <a:bodyPr/>
        <a:lstStyle/>
        <a:p>
          <a:r>
            <a:rPr lang="en-US" b="0"/>
            <a:t>Can demand response help address near-term resource adequacy concerns?</a:t>
          </a:r>
          <a:endParaRPr lang="en-US"/>
        </a:p>
      </dgm:t>
    </dgm:pt>
    <dgm:pt modelId="{79F4C89E-EF67-4120-80D1-DD5BAD8C912C}" type="parTrans" cxnId="{13226A52-0F62-4734-85F4-588B3018F10F}">
      <dgm:prSet/>
      <dgm:spPr/>
      <dgm:t>
        <a:bodyPr/>
        <a:lstStyle/>
        <a:p>
          <a:endParaRPr lang="en-US"/>
        </a:p>
      </dgm:t>
    </dgm:pt>
    <dgm:pt modelId="{B5ECF3A5-188E-404C-AA58-4E69B6ED90B8}" type="sibTrans" cxnId="{13226A52-0F62-4734-85F4-588B3018F10F}">
      <dgm:prSet/>
      <dgm:spPr/>
      <dgm:t>
        <a:bodyPr/>
        <a:lstStyle/>
        <a:p>
          <a:endParaRPr lang="en-US"/>
        </a:p>
      </dgm:t>
    </dgm:pt>
    <dgm:pt modelId="{33D21677-C4E0-4A42-8718-1CB141E788F6}">
      <dgm:prSet/>
      <dgm:spPr/>
      <dgm:t>
        <a:bodyPr/>
        <a:lstStyle/>
        <a:p>
          <a:r>
            <a:rPr lang="en-US" b="0"/>
            <a:t>Are current demand response incentives aligned with system needs?</a:t>
          </a:r>
          <a:endParaRPr lang="en-US"/>
        </a:p>
      </dgm:t>
    </dgm:pt>
    <dgm:pt modelId="{CE4CBED0-9E29-4FEB-BEBC-5786D10E47A5}" type="parTrans" cxnId="{92E63192-F2BD-4A8D-BF6B-E321B972408A}">
      <dgm:prSet/>
      <dgm:spPr/>
      <dgm:t>
        <a:bodyPr/>
        <a:lstStyle/>
        <a:p>
          <a:endParaRPr lang="en-US"/>
        </a:p>
      </dgm:t>
    </dgm:pt>
    <dgm:pt modelId="{5CC0DA68-027B-4CEF-8C91-8896EA14F291}" type="sibTrans" cxnId="{92E63192-F2BD-4A8D-BF6B-E321B972408A}">
      <dgm:prSet/>
      <dgm:spPr/>
      <dgm:t>
        <a:bodyPr/>
        <a:lstStyle/>
        <a:p>
          <a:endParaRPr lang="en-US"/>
        </a:p>
      </dgm:t>
    </dgm:pt>
    <dgm:pt modelId="{E8CB3093-EE57-4AAA-B957-3CFBD0034262}">
      <dgm:prSet/>
      <dgm:spPr/>
      <dgm:t>
        <a:bodyPr/>
        <a:lstStyle/>
        <a:p>
          <a:r>
            <a:rPr lang="en-US" b="0"/>
            <a:t>Can residential demand response be efficiently tapped to help address reliability?</a:t>
          </a:r>
          <a:endParaRPr lang="en-US"/>
        </a:p>
      </dgm:t>
    </dgm:pt>
    <dgm:pt modelId="{D05C7CB9-A6D2-4F2C-AEBB-41E764D5E811}" type="parTrans" cxnId="{9F7E97AF-8DBA-4CE5-994B-B133BD709831}">
      <dgm:prSet/>
      <dgm:spPr/>
      <dgm:t>
        <a:bodyPr/>
        <a:lstStyle/>
        <a:p>
          <a:endParaRPr lang="en-US"/>
        </a:p>
      </dgm:t>
    </dgm:pt>
    <dgm:pt modelId="{A458FD05-AEB2-4CA4-B518-012EF787BDF3}" type="sibTrans" cxnId="{9F7E97AF-8DBA-4CE5-994B-B133BD709831}">
      <dgm:prSet/>
      <dgm:spPr/>
      <dgm:t>
        <a:bodyPr/>
        <a:lstStyle/>
        <a:p>
          <a:endParaRPr lang="en-US"/>
        </a:p>
      </dgm:t>
    </dgm:pt>
    <dgm:pt modelId="{97400BC3-3B82-4D68-A524-B053F02A889B}">
      <dgm:prSet/>
      <dgm:spPr/>
      <dgm:t>
        <a:bodyPr/>
        <a:lstStyle/>
        <a:p>
          <a:r>
            <a:rPr lang="en-US" b="0"/>
            <a:t>Can existing demand response programs be improved to enhance efficiencies and expand potential?</a:t>
          </a:r>
          <a:endParaRPr lang="en-US"/>
        </a:p>
      </dgm:t>
    </dgm:pt>
    <dgm:pt modelId="{A7505FDE-CEB9-44DA-8089-B087CC3AB525}" type="parTrans" cxnId="{A55ECED4-09B8-4259-89FA-2B905BBDBE9A}">
      <dgm:prSet/>
      <dgm:spPr/>
      <dgm:t>
        <a:bodyPr/>
        <a:lstStyle/>
        <a:p>
          <a:endParaRPr lang="en-US"/>
        </a:p>
      </dgm:t>
    </dgm:pt>
    <dgm:pt modelId="{9A5E25DD-AB6C-4AF1-B92C-51067A118881}" type="sibTrans" cxnId="{A55ECED4-09B8-4259-89FA-2B905BBDBE9A}">
      <dgm:prSet/>
      <dgm:spPr/>
      <dgm:t>
        <a:bodyPr/>
        <a:lstStyle/>
        <a:p>
          <a:endParaRPr lang="en-US"/>
        </a:p>
      </dgm:t>
    </dgm:pt>
    <dgm:pt modelId="{D094F942-1EAC-4FDB-B23A-0912657B0442}" type="pres">
      <dgm:prSet presAssocID="{CC18E3F1-AAD4-4803-A496-A896C86ADFA1}" presName="linear" presStyleCnt="0">
        <dgm:presLayoutVars>
          <dgm:dir/>
          <dgm:animLvl val="lvl"/>
          <dgm:resizeHandles val="exact"/>
        </dgm:presLayoutVars>
      </dgm:prSet>
      <dgm:spPr/>
    </dgm:pt>
    <dgm:pt modelId="{5FB95002-5366-4F6F-AA4C-397988AF0937}" type="pres">
      <dgm:prSet presAssocID="{9EE45B63-F19E-4A46-BAE8-11EF245E1CAD}" presName="parentLin" presStyleCnt="0"/>
      <dgm:spPr/>
    </dgm:pt>
    <dgm:pt modelId="{084CB11D-2C81-4AD0-AD93-66F053DA1A79}" type="pres">
      <dgm:prSet presAssocID="{9EE45B63-F19E-4A46-BAE8-11EF245E1CAD}" presName="parentLeftMargin" presStyleLbl="node1" presStyleIdx="0" presStyleCnt="4"/>
      <dgm:spPr/>
    </dgm:pt>
    <dgm:pt modelId="{9B426E15-E0F2-4C20-A893-8E9B2E909F25}" type="pres">
      <dgm:prSet presAssocID="{9EE45B63-F19E-4A46-BAE8-11EF245E1CAD}" presName="parentText" presStyleLbl="node1" presStyleIdx="0" presStyleCnt="4">
        <dgm:presLayoutVars>
          <dgm:chMax val="0"/>
          <dgm:bulletEnabled val="1"/>
        </dgm:presLayoutVars>
      </dgm:prSet>
      <dgm:spPr/>
    </dgm:pt>
    <dgm:pt modelId="{1281ACD0-8F85-4668-A1D8-86AE34A95A51}" type="pres">
      <dgm:prSet presAssocID="{9EE45B63-F19E-4A46-BAE8-11EF245E1CAD}" presName="negativeSpace" presStyleCnt="0"/>
      <dgm:spPr/>
    </dgm:pt>
    <dgm:pt modelId="{4D6E51EC-E6B7-4BF4-885E-6857F64E2B22}" type="pres">
      <dgm:prSet presAssocID="{9EE45B63-F19E-4A46-BAE8-11EF245E1CAD}" presName="childText" presStyleLbl="conFgAcc1" presStyleIdx="0" presStyleCnt="4">
        <dgm:presLayoutVars>
          <dgm:bulletEnabled val="1"/>
        </dgm:presLayoutVars>
      </dgm:prSet>
      <dgm:spPr/>
    </dgm:pt>
    <dgm:pt modelId="{22533595-9925-4C5C-A65C-86756ED95C32}" type="pres">
      <dgm:prSet presAssocID="{B5ECF3A5-188E-404C-AA58-4E69B6ED90B8}" presName="spaceBetweenRectangles" presStyleCnt="0"/>
      <dgm:spPr/>
    </dgm:pt>
    <dgm:pt modelId="{605A0F4E-197D-4D10-A4B6-1ACCAEBCC725}" type="pres">
      <dgm:prSet presAssocID="{33D21677-C4E0-4A42-8718-1CB141E788F6}" presName="parentLin" presStyleCnt="0"/>
      <dgm:spPr/>
    </dgm:pt>
    <dgm:pt modelId="{C8F81ABF-EFF8-4A34-AF83-82C75E374CE1}" type="pres">
      <dgm:prSet presAssocID="{33D21677-C4E0-4A42-8718-1CB141E788F6}" presName="parentLeftMargin" presStyleLbl="node1" presStyleIdx="0" presStyleCnt="4"/>
      <dgm:spPr/>
    </dgm:pt>
    <dgm:pt modelId="{9DF7690E-4F58-497D-9EA2-8FBDD5D87150}" type="pres">
      <dgm:prSet presAssocID="{33D21677-C4E0-4A42-8718-1CB141E788F6}" presName="parentText" presStyleLbl="node1" presStyleIdx="1" presStyleCnt="4">
        <dgm:presLayoutVars>
          <dgm:chMax val="0"/>
          <dgm:bulletEnabled val="1"/>
        </dgm:presLayoutVars>
      </dgm:prSet>
      <dgm:spPr/>
    </dgm:pt>
    <dgm:pt modelId="{7CF584FC-9BA4-4110-A4B7-73D2DD79F067}" type="pres">
      <dgm:prSet presAssocID="{33D21677-C4E0-4A42-8718-1CB141E788F6}" presName="negativeSpace" presStyleCnt="0"/>
      <dgm:spPr/>
    </dgm:pt>
    <dgm:pt modelId="{391FCBB3-4794-4A7E-8748-983A6F262A4E}" type="pres">
      <dgm:prSet presAssocID="{33D21677-C4E0-4A42-8718-1CB141E788F6}" presName="childText" presStyleLbl="conFgAcc1" presStyleIdx="1" presStyleCnt="4">
        <dgm:presLayoutVars>
          <dgm:bulletEnabled val="1"/>
        </dgm:presLayoutVars>
      </dgm:prSet>
      <dgm:spPr/>
    </dgm:pt>
    <dgm:pt modelId="{16D1F4E6-5308-4DAA-95DD-4E01B3AFA4FD}" type="pres">
      <dgm:prSet presAssocID="{5CC0DA68-027B-4CEF-8C91-8896EA14F291}" presName="spaceBetweenRectangles" presStyleCnt="0"/>
      <dgm:spPr/>
    </dgm:pt>
    <dgm:pt modelId="{76370AA1-E4C8-4AC0-AA78-45F1EFED168F}" type="pres">
      <dgm:prSet presAssocID="{E8CB3093-EE57-4AAA-B957-3CFBD0034262}" presName="parentLin" presStyleCnt="0"/>
      <dgm:spPr/>
    </dgm:pt>
    <dgm:pt modelId="{27158A6C-72F7-4D3C-956E-A99E100F67D9}" type="pres">
      <dgm:prSet presAssocID="{E8CB3093-EE57-4AAA-B957-3CFBD0034262}" presName="parentLeftMargin" presStyleLbl="node1" presStyleIdx="1" presStyleCnt="4"/>
      <dgm:spPr/>
    </dgm:pt>
    <dgm:pt modelId="{9ED99695-F01B-4B41-84B6-1C9201F9B20C}" type="pres">
      <dgm:prSet presAssocID="{E8CB3093-EE57-4AAA-B957-3CFBD0034262}" presName="parentText" presStyleLbl="node1" presStyleIdx="2" presStyleCnt="4">
        <dgm:presLayoutVars>
          <dgm:chMax val="0"/>
          <dgm:bulletEnabled val="1"/>
        </dgm:presLayoutVars>
      </dgm:prSet>
      <dgm:spPr/>
    </dgm:pt>
    <dgm:pt modelId="{411530E6-13B1-4F21-87A0-69BD5C1C88E8}" type="pres">
      <dgm:prSet presAssocID="{E8CB3093-EE57-4AAA-B957-3CFBD0034262}" presName="negativeSpace" presStyleCnt="0"/>
      <dgm:spPr/>
    </dgm:pt>
    <dgm:pt modelId="{117C9A31-D5ED-4A42-B3F9-DA2760D31525}" type="pres">
      <dgm:prSet presAssocID="{E8CB3093-EE57-4AAA-B957-3CFBD0034262}" presName="childText" presStyleLbl="conFgAcc1" presStyleIdx="2" presStyleCnt="4">
        <dgm:presLayoutVars>
          <dgm:bulletEnabled val="1"/>
        </dgm:presLayoutVars>
      </dgm:prSet>
      <dgm:spPr/>
    </dgm:pt>
    <dgm:pt modelId="{154F001B-76B5-4FFE-A5BB-3AB58BE16E7B}" type="pres">
      <dgm:prSet presAssocID="{A458FD05-AEB2-4CA4-B518-012EF787BDF3}" presName="spaceBetweenRectangles" presStyleCnt="0"/>
      <dgm:spPr/>
    </dgm:pt>
    <dgm:pt modelId="{A5CC14A4-9A9A-4821-9752-D38C68AD9F06}" type="pres">
      <dgm:prSet presAssocID="{97400BC3-3B82-4D68-A524-B053F02A889B}" presName="parentLin" presStyleCnt="0"/>
      <dgm:spPr/>
    </dgm:pt>
    <dgm:pt modelId="{0D9F6A1D-9DB6-484D-8BB3-CDBDE91836B1}" type="pres">
      <dgm:prSet presAssocID="{97400BC3-3B82-4D68-A524-B053F02A889B}" presName="parentLeftMargin" presStyleLbl="node1" presStyleIdx="2" presStyleCnt="4"/>
      <dgm:spPr/>
    </dgm:pt>
    <dgm:pt modelId="{754BFE47-4DE9-48B1-86DA-377A35C0A57B}" type="pres">
      <dgm:prSet presAssocID="{97400BC3-3B82-4D68-A524-B053F02A889B}" presName="parentText" presStyleLbl="node1" presStyleIdx="3" presStyleCnt="4">
        <dgm:presLayoutVars>
          <dgm:chMax val="0"/>
          <dgm:bulletEnabled val="1"/>
        </dgm:presLayoutVars>
      </dgm:prSet>
      <dgm:spPr/>
    </dgm:pt>
    <dgm:pt modelId="{28DDAD0E-E1F7-41EE-B205-4BF0C0E8AB18}" type="pres">
      <dgm:prSet presAssocID="{97400BC3-3B82-4D68-A524-B053F02A889B}" presName="negativeSpace" presStyleCnt="0"/>
      <dgm:spPr/>
    </dgm:pt>
    <dgm:pt modelId="{BFAC9EC4-0309-479F-B40A-2618702C3CEF}" type="pres">
      <dgm:prSet presAssocID="{97400BC3-3B82-4D68-A524-B053F02A889B}" presName="childText" presStyleLbl="conFgAcc1" presStyleIdx="3" presStyleCnt="4">
        <dgm:presLayoutVars>
          <dgm:bulletEnabled val="1"/>
        </dgm:presLayoutVars>
      </dgm:prSet>
      <dgm:spPr/>
    </dgm:pt>
  </dgm:ptLst>
  <dgm:cxnLst>
    <dgm:cxn modelId="{7F928503-446F-449A-8C19-9AABBB899F35}" type="presOf" srcId="{33D21677-C4E0-4A42-8718-1CB141E788F6}" destId="{C8F81ABF-EFF8-4A34-AF83-82C75E374CE1}" srcOrd="0" destOrd="0" presId="urn:microsoft.com/office/officeart/2005/8/layout/list1"/>
    <dgm:cxn modelId="{7E8F480F-CBBE-4748-A22F-F3347C88B7FE}" type="presOf" srcId="{E8CB3093-EE57-4AAA-B957-3CFBD0034262}" destId="{9ED99695-F01B-4B41-84B6-1C9201F9B20C}" srcOrd="1" destOrd="0" presId="urn:microsoft.com/office/officeart/2005/8/layout/list1"/>
    <dgm:cxn modelId="{AC023E33-2FFB-43CF-9B15-4C219EF5586D}" type="presOf" srcId="{CC18E3F1-AAD4-4803-A496-A896C86ADFA1}" destId="{D094F942-1EAC-4FDB-B23A-0912657B0442}" srcOrd="0" destOrd="0" presId="urn:microsoft.com/office/officeart/2005/8/layout/list1"/>
    <dgm:cxn modelId="{03BC325D-0500-4485-B169-D08C6B3523D8}" type="presOf" srcId="{97400BC3-3B82-4D68-A524-B053F02A889B}" destId="{754BFE47-4DE9-48B1-86DA-377A35C0A57B}" srcOrd="1" destOrd="0" presId="urn:microsoft.com/office/officeart/2005/8/layout/list1"/>
    <dgm:cxn modelId="{D2A3904D-8A71-42DC-B776-E99A06FF5D2F}" type="presOf" srcId="{9EE45B63-F19E-4A46-BAE8-11EF245E1CAD}" destId="{084CB11D-2C81-4AD0-AD93-66F053DA1A79}" srcOrd="0" destOrd="0" presId="urn:microsoft.com/office/officeart/2005/8/layout/list1"/>
    <dgm:cxn modelId="{13226A52-0F62-4734-85F4-588B3018F10F}" srcId="{CC18E3F1-AAD4-4803-A496-A896C86ADFA1}" destId="{9EE45B63-F19E-4A46-BAE8-11EF245E1CAD}" srcOrd="0" destOrd="0" parTransId="{79F4C89E-EF67-4120-80D1-DD5BAD8C912C}" sibTransId="{B5ECF3A5-188E-404C-AA58-4E69B6ED90B8}"/>
    <dgm:cxn modelId="{AD014E5A-1BB4-48BC-B77D-722FA73ED373}" type="presOf" srcId="{33D21677-C4E0-4A42-8718-1CB141E788F6}" destId="{9DF7690E-4F58-497D-9EA2-8FBDD5D87150}" srcOrd="1" destOrd="0" presId="urn:microsoft.com/office/officeart/2005/8/layout/list1"/>
    <dgm:cxn modelId="{2A878C87-9749-4815-9978-C2265340AD9B}" type="presOf" srcId="{97400BC3-3B82-4D68-A524-B053F02A889B}" destId="{0D9F6A1D-9DB6-484D-8BB3-CDBDE91836B1}" srcOrd="0" destOrd="0" presId="urn:microsoft.com/office/officeart/2005/8/layout/list1"/>
    <dgm:cxn modelId="{B2BF3590-FCDD-462E-BE8B-90BC3010336A}" type="presOf" srcId="{9EE45B63-F19E-4A46-BAE8-11EF245E1CAD}" destId="{9B426E15-E0F2-4C20-A893-8E9B2E909F25}" srcOrd="1" destOrd="0" presId="urn:microsoft.com/office/officeart/2005/8/layout/list1"/>
    <dgm:cxn modelId="{92E63192-F2BD-4A8D-BF6B-E321B972408A}" srcId="{CC18E3F1-AAD4-4803-A496-A896C86ADFA1}" destId="{33D21677-C4E0-4A42-8718-1CB141E788F6}" srcOrd="1" destOrd="0" parTransId="{CE4CBED0-9E29-4FEB-BEBC-5786D10E47A5}" sibTransId="{5CC0DA68-027B-4CEF-8C91-8896EA14F291}"/>
    <dgm:cxn modelId="{4507CDA5-AA66-42BB-B565-3FDAFEF0B526}" type="presOf" srcId="{E8CB3093-EE57-4AAA-B957-3CFBD0034262}" destId="{27158A6C-72F7-4D3C-956E-A99E100F67D9}" srcOrd="0" destOrd="0" presId="urn:microsoft.com/office/officeart/2005/8/layout/list1"/>
    <dgm:cxn modelId="{9F7E97AF-8DBA-4CE5-994B-B133BD709831}" srcId="{CC18E3F1-AAD4-4803-A496-A896C86ADFA1}" destId="{E8CB3093-EE57-4AAA-B957-3CFBD0034262}" srcOrd="2" destOrd="0" parTransId="{D05C7CB9-A6D2-4F2C-AEBB-41E764D5E811}" sibTransId="{A458FD05-AEB2-4CA4-B518-012EF787BDF3}"/>
    <dgm:cxn modelId="{A55ECED4-09B8-4259-89FA-2B905BBDBE9A}" srcId="{CC18E3F1-AAD4-4803-A496-A896C86ADFA1}" destId="{97400BC3-3B82-4D68-A524-B053F02A889B}" srcOrd="3" destOrd="0" parTransId="{A7505FDE-CEB9-44DA-8089-B087CC3AB525}" sibTransId="{9A5E25DD-AB6C-4AF1-B92C-51067A118881}"/>
    <dgm:cxn modelId="{F4AD957F-C87D-4C67-A39F-3B84D6E1C75A}" type="presParOf" srcId="{D094F942-1EAC-4FDB-B23A-0912657B0442}" destId="{5FB95002-5366-4F6F-AA4C-397988AF0937}" srcOrd="0" destOrd="0" presId="urn:microsoft.com/office/officeart/2005/8/layout/list1"/>
    <dgm:cxn modelId="{71827199-0840-4B18-89D3-C2EF662E986B}" type="presParOf" srcId="{5FB95002-5366-4F6F-AA4C-397988AF0937}" destId="{084CB11D-2C81-4AD0-AD93-66F053DA1A79}" srcOrd="0" destOrd="0" presId="urn:microsoft.com/office/officeart/2005/8/layout/list1"/>
    <dgm:cxn modelId="{F658ED0A-93B0-4212-8128-6E0D5C1820C6}" type="presParOf" srcId="{5FB95002-5366-4F6F-AA4C-397988AF0937}" destId="{9B426E15-E0F2-4C20-A893-8E9B2E909F25}" srcOrd="1" destOrd="0" presId="urn:microsoft.com/office/officeart/2005/8/layout/list1"/>
    <dgm:cxn modelId="{AB555843-E789-420B-B433-8FDCF3ABDAC5}" type="presParOf" srcId="{D094F942-1EAC-4FDB-B23A-0912657B0442}" destId="{1281ACD0-8F85-4668-A1D8-86AE34A95A51}" srcOrd="1" destOrd="0" presId="urn:microsoft.com/office/officeart/2005/8/layout/list1"/>
    <dgm:cxn modelId="{697CF4A3-C904-4BE0-8332-DC155E433DC1}" type="presParOf" srcId="{D094F942-1EAC-4FDB-B23A-0912657B0442}" destId="{4D6E51EC-E6B7-4BF4-885E-6857F64E2B22}" srcOrd="2" destOrd="0" presId="urn:microsoft.com/office/officeart/2005/8/layout/list1"/>
    <dgm:cxn modelId="{D6EE61CB-3FC2-4FFA-89A1-65DD840969FC}" type="presParOf" srcId="{D094F942-1EAC-4FDB-B23A-0912657B0442}" destId="{22533595-9925-4C5C-A65C-86756ED95C32}" srcOrd="3" destOrd="0" presId="urn:microsoft.com/office/officeart/2005/8/layout/list1"/>
    <dgm:cxn modelId="{0B40039C-16CE-47B6-9AB9-E7AC04573C27}" type="presParOf" srcId="{D094F942-1EAC-4FDB-B23A-0912657B0442}" destId="{605A0F4E-197D-4D10-A4B6-1ACCAEBCC725}" srcOrd="4" destOrd="0" presId="urn:microsoft.com/office/officeart/2005/8/layout/list1"/>
    <dgm:cxn modelId="{D6EFBC6A-EEA3-415B-B730-1B217786BDFE}" type="presParOf" srcId="{605A0F4E-197D-4D10-A4B6-1ACCAEBCC725}" destId="{C8F81ABF-EFF8-4A34-AF83-82C75E374CE1}" srcOrd="0" destOrd="0" presId="urn:microsoft.com/office/officeart/2005/8/layout/list1"/>
    <dgm:cxn modelId="{0FCD2380-B5EB-4D4A-8C03-AB7DAE858012}" type="presParOf" srcId="{605A0F4E-197D-4D10-A4B6-1ACCAEBCC725}" destId="{9DF7690E-4F58-497D-9EA2-8FBDD5D87150}" srcOrd="1" destOrd="0" presId="urn:microsoft.com/office/officeart/2005/8/layout/list1"/>
    <dgm:cxn modelId="{04B25B43-45FB-46CF-8990-B84C25139B34}" type="presParOf" srcId="{D094F942-1EAC-4FDB-B23A-0912657B0442}" destId="{7CF584FC-9BA4-4110-A4B7-73D2DD79F067}" srcOrd="5" destOrd="0" presId="urn:microsoft.com/office/officeart/2005/8/layout/list1"/>
    <dgm:cxn modelId="{59A08D1C-E1B3-4122-9EC9-B99D4C65F56B}" type="presParOf" srcId="{D094F942-1EAC-4FDB-B23A-0912657B0442}" destId="{391FCBB3-4794-4A7E-8748-983A6F262A4E}" srcOrd="6" destOrd="0" presId="urn:microsoft.com/office/officeart/2005/8/layout/list1"/>
    <dgm:cxn modelId="{51FFEB5E-C120-4A40-8518-D11E3C6757E7}" type="presParOf" srcId="{D094F942-1EAC-4FDB-B23A-0912657B0442}" destId="{16D1F4E6-5308-4DAA-95DD-4E01B3AFA4FD}" srcOrd="7" destOrd="0" presId="urn:microsoft.com/office/officeart/2005/8/layout/list1"/>
    <dgm:cxn modelId="{87ABA398-27D6-4010-A2D8-4D4876FCCA55}" type="presParOf" srcId="{D094F942-1EAC-4FDB-B23A-0912657B0442}" destId="{76370AA1-E4C8-4AC0-AA78-45F1EFED168F}" srcOrd="8" destOrd="0" presId="urn:microsoft.com/office/officeart/2005/8/layout/list1"/>
    <dgm:cxn modelId="{914357B3-61B1-4B6E-AFC4-7900ADB012C0}" type="presParOf" srcId="{76370AA1-E4C8-4AC0-AA78-45F1EFED168F}" destId="{27158A6C-72F7-4D3C-956E-A99E100F67D9}" srcOrd="0" destOrd="0" presId="urn:microsoft.com/office/officeart/2005/8/layout/list1"/>
    <dgm:cxn modelId="{9236E926-0FF2-44DE-B46E-FF98A93E8527}" type="presParOf" srcId="{76370AA1-E4C8-4AC0-AA78-45F1EFED168F}" destId="{9ED99695-F01B-4B41-84B6-1C9201F9B20C}" srcOrd="1" destOrd="0" presId="urn:microsoft.com/office/officeart/2005/8/layout/list1"/>
    <dgm:cxn modelId="{3D63D9D8-C415-4CFA-82DF-8735B27ACEA6}" type="presParOf" srcId="{D094F942-1EAC-4FDB-B23A-0912657B0442}" destId="{411530E6-13B1-4F21-87A0-69BD5C1C88E8}" srcOrd="9" destOrd="0" presId="urn:microsoft.com/office/officeart/2005/8/layout/list1"/>
    <dgm:cxn modelId="{7CD15ADB-3D61-47C1-B9F5-F96F9E92646A}" type="presParOf" srcId="{D094F942-1EAC-4FDB-B23A-0912657B0442}" destId="{117C9A31-D5ED-4A42-B3F9-DA2760D31525}" srcOrd="10" destOrd="0" presId="urn:microsoft.com/office/officeart/2005/8/layout/list1"/>
    <dgm:cxn modelId="{491D807D-198A-4DF2-A96F-5AB01CC4D339}" type="presParOf" srcId="{D094F942-1EAC-4FDB-B23A-0912657B0442}" destId="{154F001B-76B5-4FFE-A5BB-3AB58BE16E7B}" srcOrd="11" destOrd="0" presId="urn:microsoft.com/office/officeart/2005/8/layout/list1"/>
    <dgm:cxn modelId="{0CF799D0-7CD3-4ACD-9316-3D650941FE0B}" type="presParOf" srcId="{D094F942-1EAC-4FDB-B23A-0912657B0442}" destId="{A5CC14A4-9A9A-4821-9752-D38C68AD9F06}" srcOrd="12" destOrd="0" presId="urn:microsoft.com/office/officeart/2005/8/layout/list1"/>
    <dgm:cxn modelId="{3A6B6ED7-23C1-4777-9E8F-8848F47E9834}" type="presParOf" srcId="{A5CC14A4-9A9A-4821-9752-D38C68AD9F06}" destId="{0D9F6A1D-9DB6-484D-8BB3-CDBDE91836B1}" srcOrd="0" destOrd="0" presId="urn:microsoft.com/office/officeart/2005/8/layout/list1"/>
    <dgm:cxn modelId="{72A769C3-3F2F-4F7A-AD25-96F38C68EC58}" type="presParOf" srcId="{A5CC14A4-9A9A-4821-9752-D38C68AD9F06}" destId="{754BFE47-4DE9-48B1-86DA-377A35C0A57B}" srcOrd="1" destOrd="0" presId="urn:microsoft.com/office/officeart/2005/8/layout/list1"/>
    <dgm:cxn modelId="{0EF5867C-F4CB-48D1-873C-4FF71EC7000C}" type="presParOf" srcId="{D094F942-1EAC-4FDB-B23A-0912657B0442}" destId="{28DDAD0E-E1F7-41EE-B205-4BF0C0E8AB18}" srcOrd="13" destOrd="0" presId="urn:microsoft.com/office/officeart/2005/8/layout/list1"/>
    <dgm:cxn modelId="{4A2949D3-3B28-4842-89A8-9B0D23918900}" type="presParOf" srcId="{D094F942-1EAC-4FDB-B23A-0912657B0442}" destId="{BFAC9EC4-0309-479F-B40A-2618702C3CEF}"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322993-0310-417C-892E-74F329C19CC0}"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6B260481-AFCF-4D9A-8507-481F77914EF4}">
      <dgm:prSet/>
      <dgm:spPr/>
      <dgm:t>
        <a:bodyPr/>
        <a:lstStyle/>
        <a:p>
          <a:r>
            <a:rPr lang="en-US" b="0" dirty="0"/>
            <a:t>ERCOT system faces scarcity as demand is expected to outpace new generation.</a:t>
          </a:r>
          <a:endParaRPr lang="en-US" dirty="0"/>
        </a:p>
      </dgm:t>
    </dgm:pt>
    <dgm:pt modelId="{F5755E6E-5149-4D47-96FE-D8360E27016F}" type="parTrans" cxnId="{630BC73B-5C33-4A5C-89E1-2A7F19543A6B}">
      <dgm:prSet/>
      <dgm:spPr/>
      <dgm:t>
        <a:bodyPr/>
        <a:lstStyle/>
        <a:p>
          <a:endParaRPr lang="en-US"/>
        </a:p>
      </dgm:t>
    </dgm:pt>
    <dgm:pt modelId="{A11948AD-F492-4708-9DE2-91F0B4448F7F}" type="sibTrans" cxnId="{630BC73B-5C33-4A5C-89E1-2A7F19543A6B}">
      <dgm:prSet/>
      <dgm:spPr/>
      <dgm:t>
        <a:bodyPr/>
        <a:lstStyle/>
        <a:p>
          <a:endParaRPr lang="en-US"/>
        </a:p>
      </dgm:t>
    </dgm:pt>
    <dgm:pt modelId="{6830679A-C9A3-4C8C-A0EE-B8C48894C2F0}">
      <dgm:prSet/>
      <dgm:spPr/>
      <dgm:t>
        <a:bodyPr/>
        <a:lstStyle/>
        <a:p>
          <a:r>
            <a:rPr lang="en-US" b="0"/>
            <a:t>The 4CP transmission cost allocation method drives most demand response in ERCOT but does not correspond to the system's highest net-load peaks.</a:t>
          </a:r>
          <a:endParaRPr lang="en-US"/>
        </a:p>
      </dgm:t>
    </dgm:pt>
    <dgm:pt modelId="{13345DEB-FA49-4248-AF89-BF7BA16C5DF3}" type="parTrans" cxnId="{A9B611FF-5BFC-41BE-8D62-38FFC2559A13}">
      <dgm:prSet/>
      <dgm:spPr/>
      <dgm:t>
        <a:bodyPr/>
        <a:lstStyle/>
        <a:p>
          <a:endParaRPr lang="en-US"/>
        </a:p>
      </dgm:t>
    </dgm:pt>
    <dgm:pt modelId="{53337EA4-CFB7-4BA0-BEF8-320BDDBD155E}" type="sibTrans" cxnId="{A9B611FF-5BFC-41BE-8D62-38FFC2559A13}">
      <dgm:prSet/>
      <dgm:spPr/>
      <dgm:t>
        <a:bodyPr/>
        <a:lstStyle/>
        <a:p>
          <a:endParaRPr lang="en-US"/>
        </a:p>
      </dgm:t>
    </dgm:pt>
    <dgm:pt modelId="{85EEE869-806E-4F6C-B804-FBAC324B7821}">
      <dgm:prSet/>
      <dgm:spPr/>
      <dgm:t>
        <a:bodyPr/>
        <a:lstStyle/>
        <a:p>
          <a:r>
            <a:rPr lang="en-US" b="0" dirty="0"/>
            <a:t>Retail demand response programs exist in the ERCOT region but are not integrated with wholesale markets or operations.</a:t>
          </a:r>
          <a:endParaRPr lang="en-US" dirty="0"/>
        </a:p>
      </dgm:t>
    </dgm:pt>
    <dgm:pt modelId="{8F96C7BE-3640-40C8-BABA-977323649CE5}" type="parTrans" cxnId="{A8C7EAEF-CA1A-427D-B544-E9300A0BA96A}">
      <dgm:prSet/>
      <dgm:spPr/>
      <dgm:t>
        <a:bodyPr/>
        <a:lstStyle/>
        <a:p>
          <a:endParaRPr lang="en-US"/>
        </a:p>
      </dgm:t>
    </dgm:pt>
    <dgm:pt modelId="{FCC44634-88BD-48E0-B503-FF702CF77E7C}" type="sibTrans" cxnId="{A8C7EAEF-CA1A-427D-B544-E9300A0BA96A}">
      <dgm:prSet/>
      <dgm:spPr/>
      <dgm:t>
        <a:bodyPr/>
        <a:lstStyle/>
        <a:p>
          <a:endParaRPr lang="en-US"/>
        </a:p>
      </dgm:t>
    </dgm:pt>
    <dgm:pt modelId="{AD577660-686A-40B0-9D02-0545AF0BB61A}">
      <dgm:prSet/>
      <dgm:spPr/>
      <dgm:t>
        <a:bodyPr/>
        <a:lstStyle/>
        <a:p>
          <a:r>
            <a:rPr lang="en-US" b="0"/>
            <a:t>Emergency Response Service (ERS) inclusion of highly price-sensitive resources (primarily crypto miners) is driving ERS clearing prices to potentially inefficiently low levels. </a:t>
          </a:r>
          <a:endParaRPr lang="en-US"/>
        </a:p>
      </dgm:t>
    </dgm:pt>
    <dgm:pt modelId="{39671098-E56A-41A9-A5DB-B7783A1DB1C5}" type="parTrans" cxnId="{CFEDBE01-7FCC-4E62-988D-2AA3323B4B39}">
      <dgm:prSet/>
      <dgm:spPr/>
      <dgm:t>
        <a:bodyPr/>
        <a:lstStyle/>
        <a:p>
          <a:endParaRPr lang="en-US"/>
        </a:p>
      </dgm:t>
    </dgm:pt>
    <dgm:pt modelId="{0E087ED8-04C1-4729-9819-A59A53DC5CB2}" type="sibTrans" cxnId="{CFEDBE01-7FCC-4E62-988D-2AA3323B4B39}">
      <dgm:prSet/>
      <dgm:spPr/>
      <dgm:t>
        <a:bodyPr/>
        <a:lstStyle/>
        <a:p>
          <a:endParaRPr lang="en-US"/>
        </a:p>
      </dgm:t>
    </dgm:pt>
    <dgm:pt modelId="{A3BE2011-E87D-4A54-8727-94FD2A6B903B}">
      <dgm:prSet/>
      <dgm:spPr/>
      <dgm:t>
        <a:bodyPr/>
        <a:lstStyle/>
        <a:p>
          <a:r>
            <a:rPr lang="en-US" b="0"/>
            <a:t>The Aggregate Distributed Energy Resource (ADER) pilot has broadened opportunities for distribution-connected DER aggregations to engage in ERCOT markets; however, technical and participation challenges are likely to slow wider implementation.</a:t>
          </a:r>
          <a:endParaRPr lang="en-US"/>
        </a:p>
      </dgm:t>
    </dgm:pt>
    <dgm:pt modelId="{C8A439DA-24FB-44BA-8260-4D78DBC1032F}" type="parTrans" cxnId="{E22C47E4-9AFC-472F-A666-7F9BA1675F93}">
      <dgm:prSet/>
      <dgm:spPr/>
      <dgm:t>
        <a:bodyPr/>
        <a:lstStyle/>
        <a:p>
          <a:endParaRPr lang="en-US"/>
        </a:p>
      </dgm:t>
    </dgm:pt>
    <dgm:pt modelId="{7600F0B1-6377-4617-B277-37E1B58112CF}" type="sibTrans" cxnId="{E22C47E4-9AFC-472F-A666-7F9BA1675F93}">
      <dgm:prSet/>
      <dgm:spPr/>
      <dgm:t>
        <a:bodyPr/>
        <a:lstStyle/>
        <a:p>
          <a:endParaRPr lang="en-US"/>
        </a:p>
      </dgm:t>
    </dgm:pt>
    <dgm:pt modelId="{3F27EBD7-94B3-46B4-8092-E2B7BD4472FA}" type="pres">
      <dgm:prSet presAssocID="{25322993-0310-417C-892E-74F329C19CC0}" presName="vert0" presStyleCnt="0">
        <dgm:presLayoutVars>
          <dgm:dir/>
          <dgm:animOne val="branch"/>
          <dgm:animLvl val="lvl"/>
        </dgm:presLayoutVars>
      </dgm:prSet>
      <dgm:spPr/>
    </dgm:pt>
    <dgm:pt modelId="{99283BB0-C61F-4952-A90F-705B95F719B1}" type="pres">
      <dgm:prSet presAssocID="{6B260481-AFCF-4D9A-8507-481F77914EF4}" presName="thickLine" presStyleLbl="alignNode1" presStyleIdx="0" presStyleCnt="5"/>
      <dgm:spPr/>
    </dgm:pt>
    <dgm:pt modelId="{357BA907-F3E0-4D44-8BC7-DC0291111DFB}" type="pres">
      <dgm:prSet presAssocID="{6B260481-AFCF-4D9A-8507-481F77914EF4}" presName="horz1" presStyleCnt="0"/>
      <dgm:spPr/>
    </dgm:pt>
    <dgm:pt modelId="{17A8954F-806C-44D3-A795-DBCD3DB7340A}" type="pres">
      <dgm:prSet presAssocID="{6B260481-AFCF-4D9A-8507-481F77914EF4}" presName="tx1" presStyleLbl="revTx" presStyleIdx="0" presStyleCnt="5"/>
      <dgm:spPr/>
    </dgm:pt>
    <dgm:pt modelId="{A6AF211A-B9F5-4B6F-B9F0-CB52B9C38378}" type="pres">
      <dgm:prSet presAssocID="{6B260481-AFCF-4D9A-8507-481F77914EF4}" presName="vert1" presStyleCnt="0"/>
      <dgm:spPr/>
    </dgm:pt>
    <dgm:pt modelId="{0C3C1FC6-58FD-41A8-9E38-7B11365B53D4}" type="pres">
      <dgm:prSet presAssocID="{6830679A-C9A3-4C8C-A0EE-B8C48894C2F0}" presName="thickLine" presStyleLbl="alignNode1" presStyleIdx="1" presStyleCnt="5"/>
      <dgm:spPr/>
    </dgm:pt>
    <dgm:pt modelId="{D1DC7518-38E5-4BBC-8617-9A49C2D92FD6}" type="pres">
      <dgm:prSet presAssocID="{6830679A-C9A3-4C8C-A0EE-B8C48894C2F0}" presName="horz1" presStyleCnt="0"/>
      <dgm:spPr/>
    </dgm:pt>
    <dgm:pt modelId="{ABE23C03-757F-4B9F-83FC-222D573B7088}" type="pres">
      <dgm:prSet presAssocID="{6830679A-C9A3-4C8C-A0EE-B8C48894C2F0}" presName="tx1" presStyleLbl="revTx" presStyleIdx="1" presStyleCnt="5"/>
      <dgm:spPr/>
    </dgm:pt>
    <dgm:pt modelId="{B31C34FD-5080-4508-A6BD-756C6782F7E6}" type="pres">
      <dgm:prSet presAssocID="{6830679A-C9A3-4C8C-A0EE-B8C48894C2F0}" presName="vert1" presStyleCnt="0"/>
      <dgm:spPr/>
    </dgm:pt>
    <dgm:pt modelId="{9E70AC29-092A-4DEE-B85E-290DB1E74EF2}" type="pres">
      <dgm:prSet presAssocID="{85EEE869-806E-4F6C-B804-FBAC324B7821}" presName="thickLine" presStyleLbl="alignNode1" presStyleIdx="2" presStyleCnt="5"/>
      <dgm:spPr/>
    </dgm:pt>
    <dgm:pt modelId="{E5065692-60E7-4974-9B84-6054834935EC}" type="pres">
      <dgm:prSet presAssocID="{85EEE869-806E-4F6C-B804-FBAC324B7821}" presName="horz1" presStyleCnt="0"/>
      <dgm:spPr/>
    </dgm:pt>
    <dgm:pt modelId="{07E80751-C7B6-490F-9B86-BC615B6CCC14}" type="pres">
      <dgm:prSet presAssocID="{85EEE869-806E-4F6C-B804-FBAC324B7821}" presName="tx1" presStyleLbl="revTx" presStyleIdx="2" presStyleCnt="5"/>
      <dgm:spPr/>
    </dgm:pt>
    <dgm:pt modelId="{B4574AFB-D0EB-4680-9AE1-B22EB9E507DE}" type="pres">
      <dgm:prSet presAssocID="{85EEE869-806E-4F6C-B804-FBAC324B7821}" presName="vert1" presStyleCnt="0"/>
      <dgm:spPr/>
    </dgm:pt>
    <dgm:pt modelId="{91760D50-E109-4F95-8590-1F98117FE5DF}" type="pres">
      <dgm:prSet presAssocID="{AD577660-686A-40B0-9D02-0545AF0BB61A}" presName="thickLine" presStyleLbl="alignNode1" presStyleIdx="3" presStyleCnt="5"/>
      <dgm:spPr/>
    </dgm:pt>
    <dgm:pt modelId="{14576B4C-426C-4EAC-A437-45FFC8625B75}" type="pres">
      <dgm:prSet presAssocID="{AD577660-686A-40B0-9D02-0545AF0BB61A}" presName="horz1" presStyleCnt="0"/>
      <dgm:spPr/>
    </dgm:pt>
    <dgm:pt modelId="{D7D94649-0A68-421C-BC27-0F3D819F3E89}" type="pres">
      <dgm:prSet presAssocID="{AD577660-686A-40B0-9D02-0545AF0BB61A}" presName="tx1" presStyleLbl="revTx" presStyleIdx="3" presStyleCnt="5"/>
      <dgm:spPr/>
    </dgm:pt>
    <dgm:pt modelId="{62418815-7D26-4585-A548-5F8A3C1DB581}" type="pres">
      <dgm:prSet presAssocID="{AD577660-686A-40B0-9D02-0545AF0BB61A}" presName="vert1" presStyleCnt="0"/>
      <dgm:spPr/>
    </dgm:pt>
    <dgm:pt modelId="{3A3C4E12-CC8F-4B19-9863-91F0A9E1949D}" type="pres">
      <dgm:prSet presAssocID="{A3BE2011-E87D-4A54-8727-94FD2A6B903B}" presName="thickLine" presStyleLbl="alignNode1" presStyleIdx="4" presStyleCnt="5"/>
      <dgm:spPr/>
    </dgm:pt>
    <dgm:pt modelId="{29593328-3F89-43A0-A5A2-D122674407FD}" type="pres">
      <dgm:prSet presAssocID="{A3BE2011-E87D-4A54-8727-94FD2A6B903B}" presName="horz1" presStyleCnt="0"/>
      <dgm:spPr/>
    </dgm:pt>
    <dgm:pt modelId="{07346582-7B5D-4A51-B751-B9176E9F30B9}" type="pres">
      <dgm:prSet presAssocID="{A3BE2011-E87D-4A54-8727-94FD2A6B903B}" presName="tx1" presStyleLbl="revTx" presStyleIdx="4" presStyleCnt="5"/>
      <dgm:spPr/>
    </dgm:pt>
    <dgm:pt modelId="{C6769C82-6A82-4224-9E22-ECDF21C35A6C}" type="pres">
      <dgm:prSet presAssocID="{A3BE2011-E87D-4A54-8727-94FD2A6B903B}" presName="vert1" presStyleCnt="0"/>
      <dgm:spPr/>
    </dgm:pt>
  </dgm:ptLst>
  <dgm:cxnLst>
    <dgm:cxn modelId="{CFEDBE01-7FCC-4E62-988D-2AA3323B4B39}" srcId="{25322993-0310-417C-892E-74F329C19CC0}" destId="{AD577660-686A-40B0-9D02-0545AF0BB61A}" srcOrd="3" destOrd="0" parTransId="{39671098-E56A-41A9-A5DB-B7783A1DB1C5}" sibTransId="{0E087ED8-04C1-4729-9819-A59A53DC5CB2}"/>
    <dgm:cxn modelId="{630BC73B-5C33-4A5C-89E1-2A7F19543A6B}" srcId="{25322993-0310-417C-892E-74F329C19CC0}" destId="{6B260481-AFCF-4D9A-8507-481F77914EF4}" srcOrd="0" destOrd="0" parTransId="{F5755E6E-5149-4D47-96FE-D8360E27016F}" sibTransId="{A11948AD-F492-4708-9DE2-91F0B4448F7F}"/>
    <dgm:cxn modelId="{E4044F41-6092-4A51-9895-8727AE28F173}" type="presOf" srcId="{6B260481-AFCF-4D9A-8507-481F77914EF4}" destId="{17A8954F-806C-44D3-A795-DBCD3DB7340A}" srcOrd="0" destOrd="0" presId="urn:microsoft.com/office/officeart/2008/layout/LinedList"/>
    <dgm:cxn modelId="{EB029280-7927-454E-BB83-0149F18B3EB6}" type="presOf" srcId="{6830679A-C9A3-4C8C-A0EE-B8C48894C2F0}" destId="{ABE23C03-757F-4B9F-83FC-222D573B7088}" srcOrd="0" destOrd="0" presId="urn:microsoft.com/office/officeart/2008/layout/LinedList"/>
    <dgm:cxn modelId="{16CF3D85-5D0F-49CD-BC96-8590A0FBC876}" type="presOf" srcId="{25322993-0310-417C-892E-74F329C19CC0}" destId="{3F27EBD7-94B3-46B4-8092-E2B7BD4472FA}" srcOrd="0" destOrd="0" presId="urn:microsoft.com/office/officeart/2008/layout/LinedList"/>
    <dgm:cxn modelId="{BFC6A4A2-C5D6-40EE-9B5A-9A2800B82D49}" type="presOf" srcId="{85EEE869-806E-4F6C-B804-FBAC324B7821}" destId="{07E80751-C7B6-490F-9B86-BC615B6CCC14}" srcOrd="0" destOrd="0" presId="urn:microsoft.com/office/officeart/2008/layout/LinedList"/>
    <dgm:cxn modelId="{4044CFC7-96D5-446B-B643-3A517BCCC5AC}" type="presOf" srcId="{AD577660-686A-40B0-9D02-0545AF0BB61A}" destId="{D7D94649-0A68-421C-BC27-0F3D819F3E89}" srcOrd="0" destOrd="0" presId="urn:microsoft.com/office/officeart/2008/layout/LinedList"/>
    <dgm:cxn modelId="{E22C47E4-9AFC-472F-A666-7F9BA1675F93}" srcId="{25322993-0310-417C-892E-74F329C19CC0}" destId="{A3BE2011-E87D-4A54-8727-94FD2A6B903B}" srcOrd="4" destOrd="0" parTransId="{C8A439DA-24FB-44BA-8260-4D78DBC1032F}" sibTransId="{7600F0B1-6377-4617-B277-37E1B58112CF}"/>
    <dgm:cxn modelId="{A8C7EAEF-CA1A-427D-B544-E9300A0BA96A}" srcId="{25322993-0310-417C-892E-74F329C19CC0}" destId="{85EEE869-806E-4F6C-B804-FBAC324B7821}" srcOrd="2" destOrd="0" parTransId="{8F96C7BE-3640-40C8-BABA-977323649CE5}" sibTransId="{FCC44634-88BD-48E0-B503-FF702CF77E7C}"/>
    <dgm:cxn modelId="{26D2D6FB-D5D8-4C90-A706-1D548146A2A1}" type="presOf" srcId="{A3BE2011-E87D-4A54-8727-94FD2A6B903B}" destId="{07346582-7B5D-4A51-B751-B9176E9F30B9}" srcOrd="0" destOrd="0" presId="urn:microsoft.com/office/officeart/2008/layout/LinedList"/>
    <dgm:cxn modelId="{A9B611FF-5BFC-41BE-8D62-38FFC2559A13}" srcId="{25322993-0310-417C-892E-74F329C19CC0}" destId="{6830679A-C9A3-4C8C-A0EE-B8C48894C2F0}" srcOrd="1" destOrd="0" parTransId="{13345DEB-FA49-4248-AF89-BF7BA16C5DF3}" sibTransId="{53337EA4-CFB7-4BA0-BEF8-320BDDBD155E}"/>
    <dgm:cxn modelId="{C5283190-0A1B-4E5C-B4AB-C72448BA0458}" type="presParOf" srcId="{3F27EBD7-94B3-46B4-8092-E2B7BD4472FA}" destId="{99283BB0-C61F-4952-A90F-705B95F719B1}" srcOrd="0" destOrd="0" presId="urn:microsoft.com/office/officeart/2008/layout/LinedList"/>
    <dgm:cxn modelId="{7FDFA32E-FEE8-4D4D-81AE-B33F0C853346}" type="presParOf" srcId="{3F27EBD7-94B3-46B4-8092-E2B7BD4472FA}" destId="{357BA907-F3E0-4D44-8BC7-DC0291111DFB}" srcOrd="1" destOrd="0" presId="urn:microsoft.com/office/officeart/2008/layout/LinedList"/>
    <dgm:cxn modelId="{55EB8D53-3D30-461D-AB0C-B839ACB1F0FE}" type="presParOf" srcId="{357BA907-F3E0-4D44-8BC7-DC0291111DFB}" destId="{17A8954F-806C-44D3-A795-DBCD3DB7340A}" srcOrd="0" destOrd="0" presId="urn:microsoft.com/office/officeart/2008/layout/LinedList"/>
    <dgm:cxn modelId="{2538CF76-CF97-415B-9ED5-AABE679E6D0C}" type="presParOf" srcId="{357BA907-F3E0-4D44-8BC7-DC0291111DFB}" destId="{A6AF211A-B9F5-4B6F-B9F0-CB52B9C38378}" srcOrd="1" destOrd="0" presId="urn:microsoft.com/office/officeart/2008/layout/LinedList"/>
    <dgm:cxn modelId="{C7C6DB37-6AF7-456F-B16B-8E4AED8307FE}" type="presParOf" srcId="{3F27EBD7-94B3-46B4-8092-E2B7BD4472FA}" destId="{0C3C1FC6-58FD-41A8-9E38-7B11365B53D4}" srcOrd="2" destOrd="0" presId="urn:microsoft.com/office/officeart/2008/layout/LinedList"/>
    <dgm:cxn modelId="{9C86542D-96CA-4098-97B9-AA7B4F9315F3}" type="presParOf" srcId="{3F27EBD7-94B3-46B4-8092-E2B7BD4472FA}" destId="{D1DC7518-38E5-4BBC-8617-9A49C2D92FD6}" srcOrd="3" destOrd="0" presId="urn:microsoft.com/office/officeart/2008/layout/LinedList"/>
    <dgm:cxn modelId="{EB82C1A4-C857-41A6-A53E-D4232BE54BF9}" type="presParOf" srcId="{D1DC7518-38E5-4BBC-8617-9A49C2D92FD6}" destId="{ABE23C03-757F-4B9F-83FC-222D573B7088}" srcOrd="0" destOrd="0" presId="urn:microsoft.com/office/officeart/2008/layout/LinedList"/>
    <dgm:cxn modelId="{11CFCFF8-9201-4807-ADB4-D4B8C49F859B}" type="presParOf" srcId="{D1DC7518-38E5-4BBC-8617-9A49C2D92FD6}" destId="{B31C34FD-5080-4508-A6BD-756C6782F7E6}" srcOrd="1" destOrd="0" presId="urn:microsoft.com/office/officeart/2008/layout/LinedList"/>
    <dgm:cxn modelId="{819CE1B0-DBA1-4945-BAE2-0174BECD0C57}" type="presParOf" srcId="{3F27EBD7-94B3-46B4-8092-E2B7BD4472FA}" destId="{9E70AC29-092A-4DEE-B85E-290DB1E74EF2}" srcOrd="4" destOrd="0" presId="urn:microsoft.com/office/officeart/2008/layout/LinedList"/>
    <dgm:cxn modelId="{420086D8-B21D-4A22-ADAA-FE95DE675CCC}" type="presParOf" srcId="{3F27EBD7-94B3-46B4-8092-E2B7BD4472FA}" destId="{E5065692-60E7-4974-9B84-6054834935EC}" srcOrd="5" destOrd="0" presId="urn:microsoft.com/office/officeart/2008/layout/LinedList"/>
    <dgm:cxn modelId="{5EB9B72E-6DF9-42F2-B820-1E0B82E4CC56}" type="presParOf" srcId="{E5065692-60E7-4974-9B84-6054834935EC}" destId="{07E80751-C7B6-490F-9B86-BC615B6CCC14}" srcOrd="0" destOrd="0" presId="urn:microsoft.com/office/officeart/2008/layout/LinedList"/>
    <dgm:cxn modelId="{33E856D1-56EE-46FA-B22B-3FDA2502D9DB}" type="presParOf" srcId="{E5065692-60E7-4974-9B84-6054834935EC}" destId="{B4574AFB-D0EB-4680-9AE1-B22EB9E507DE}" srcOrd="1" destOrd="0" presId="urn:microsoft.com/office/officeart/2008/layout/LinedList"/>
    <dgm:cxn modelId="{565D9BE6-2714-455B-BBEE-2DBD629F92CB}" type="presParOf" srcId="{3F27EBD7-94B3-46B4-8092-E2B7BD4472FA}" destId="{91760D50-E109-4F95-8590-1F98117FE5DF}" srcOrd="6" destOrd="0" presId="urn:microsoft.com/office/officeart/2008/layout/LinedList"/>
    <dgm:cxn modelId="{F37313BB-73E0-46E9-9D22-949A298CCF55}" type="presParOf" srcId="{3F27EBD7-94B3-46B4-8092-E2B7BD4472FA}" destId="{14576B4C-426C-4EAC-A437-45FFC8625B75}" srcOrd="7" destOrd="0" presId="urn:microsoft.com/office/officeart/2008/layout/LinedList"/>
    <dgm:cxn modelId="{3A5E0623-B6FD-4A4C-8A61-8554CBCB19F8}" type="presParOf" srcId="{14576B4C-426C-4EAC-A437-45FFC8625B75}" destId="{D7D94649-0A68-421C-BC27-0F3D819F3E89}" srcOrd="0" destOrd="0" presId="urn:microsoft.com/office/officeart/2008/layout/LinedList"/>
    <dgm:cxn modelId="{DCDB7D91-321F-433E-826A-7B11F8792CC5}" type="presParOf" srcId="{14576B4C-426C-4EAC-A437-45FFC8625B75}" destId="{62418815-7D26-4585-A548-5F8A3C1DB581}" srcOrd="1" destOrd="0" presId="urn:microsoft.com/office/officeart/2008/layout/LinedList"/>
    <dgm:cxn modelId="{35EE4E39-8C00-4262-851C-5753FB445F3B}" type="presParOf" srcId="{3F27EBD7-94B3-46B4-8092-E2B7BD4472FA}" destId="{3A3C4E12-CC8F-4B19-9863-91F0A9E1949D}" srcOrd="8" destOrd="0" presId="urn:microsoft.com/office/officeart/2008/layout/LinedList"/>
    <dgm:cxn modelId="{69A3E045-3903-407C-BFB8-F279E8939753}" type="presParOf" srcId="{3F27EBD7-94B3-46B4-8092-E2B7BD4472FA}" destId="{29593328-3F89-43A0-A5A2-D122674407FD}" srcOrd="9" destOrd="0" presId="urn:microsoft.com/office/officeart/2008/layout/LinedList"/>
    <dgm:cxn modelId="{A0CEEFD4-E7F2-4BDC-A626-1CA586AAE372}" type="presParOf" srcId="{29593328-3F89-43A0-A5A2-D122674407FD}" destId="{07346582-7B5D-4A51-B751-B9176E9F30B9}" srcOrd="0" destOrd="0" presId="urn:microsoft.com/office/officeart/2008/layout/LinedList"/>
    <dgm:cxn modelId="{41FD9BE8-7AD2-4F70-B71B-D8330851F9BE}" type="presParOf" srcId="{29593328-3F89-43A0-A5A2-D122674407FD}" destId="{C6769C82-6A82-4224-9E22-ECDF21C35A6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E7E0C84-CF93-4389-86E9-F1498B837C8D}"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143B482E-065C-468D-A24B-82E4446F4F88}">
      <dgm:prSet/>
      <dgm:spPr/>
      <dgm:t>
        <a:bodyPr/>
        <a:lstStyle/>
        <a:p>
          <a:r>
            <a:rPr lang="en-US" b="0"/>
            <a:t>Demand response offers a near-term solution to resource adequacy challenges.</a:t>
          </a:r>
          <a:endParaRPr lang="en-US"/>
        </a:p>
      </dgm:t>
    </dgm:pt>
    <dgm:pt modelId="{4C0253C9-45CF-43E6-9D21-C4E545F6C7FF}" type="parTrans" cxnId="{490861BC-9139-4A0C-8705-F9B242B23C52}">
      <dgm:prSet/>
      <dgm:spPr/>
      <dgm:t>
        <a:bodyPr/>
        <a:lstStyle/>
        <a:p>
          <a:endParaRPr lang="en-US"/>
        </a:p>
      </dgm:t>
    </dgm:pt>
    <dgm:pt modelId="{17F2BE28-15C4-43E7-B1D1-A454010C26AD}" type="sibTrans" cxnId="{490861BC-9139-4A0C-8705-F9B242B23C52}">
      <dgm:prSet/>
      <dgm:spPr/>
      <dgm:t>
        <a:bodyPr/>
        <a:lstStyle/>
        <a:p>
          <a:endParaRPr lang="en-US"/>
        </a:p>
      </dgm:t>
    </dgm:pt>
    <dgm:pt modelId="{CA67EC2B-582B-40B5-B290-E480C8B0F143}">
      <dgm:prSet/>
      <dgm:spPr/>
      <dgm:t>
        <a:bodyPr/>
        <a:lstStyle/>
        <a:p>
          <a:r>
            <a:rPr lang="en-US" b="0" dirty="0"/>
            <a:t>Improved alignment of retail demand response could enhance reliability in nearer timeframes, especially given current needs.</a:t>
          </a:r>
          <a:endParaRPr lang="en-US" dirty="0"/>
        </a:p>
      </dgm:t>
    </dgm:pt>
    <dgm:pt modelId="{683E82F0-93AD-4A88-828A-885743CE2ADD}" type="parTrans" cxnId="{DDE0620A-367E-41A0-BB09-F71D1DC53001}">
      <dgm:prSet/>
      <dgm:spPr/>
      <dgm:t>
        <a:bodyPr/>
        <a:lstStyle/>
        <a:p>
          <a:endParaRPr lang="en-US"/>
        </a:p>
      </dgm:t>
    </dgm:pt>
    <dgm:pt modelId="{2F8F0B6B-21C6-4C90-B95C-0A31A040F410}" type="sibTrans" cxnId="{DDE0620A-367E-41A0-BB09-F71D1DC53001}">
      <dgm:prSet/>
      <dgm:spPr/>
      <dgm:t>
        <a:bodyPr/>
        <a:lstStyle/>
        <a:p>
          <a:endParaRPr lang="en-US"/>
        </a:p>
      </dgm:t>
    </dgm:pt>
    <dgm:pt modelId="{98B5E77E-534B-43F1-8987-D4500B745412}">
      <dgm:prSet/>
      <dgm:spPr/>
      <dgm:t>
        <a:bodyPr/>
        <a:lstStyle/>
        <a:p>
          <a:r>
            <a:rPr lang="en-US" b="0"/>
            <a:t>ERCOT's proposed residential demand response (RDR) program fills a critical gap by systematically targeting net-load peaks across all seasons, addressing the absence of retail demand response programs focused on year-round system needs.</a:t>
          </a:r>
          <a:endParaRPr lang="en-US"/>
        </a:p>
      </dgm:t>
    </dgm:pt>
    <dgm:pt modelId="{E4A59FBA-4B0E-479A-8A6C-23FB11ED313A}" type="parTrans" cxnId="{244AD782-05A5-47AC-B668-2D4CB83DCA2D}">
      <dgm:prSet/>
      <dgm:spPr/>
      <dgm:t>
        <a:bodyPr/>
        <a:lstStyle/>
        <a:p>
          <a:endParaRPr lang="en-US"/>
        </a:p>
      </dgm:t>
    </dgm:pt>
    <dgm:pt modelId="{B2B5A2E6-A296-424C-BEB6-BE21FBCAD337}" type="sibTrans" cxnId="{244AD782-05A5-47AC-B668-2D4CB83DCA2D}">
      <dgm:prSet/>
      <dgm:spPr/>
      <dgm:t>
        <a:bodyPr/>
        <a:lstStyle/>
        <a:p>
          <a:endParaRPr lang="en-US"/>
        </a:p>
      </dgm:t>
    </dgm:pt>
    <dgm:pt modelId="{AF75DEF8-6D6B-43C6-BA3E-2CEA4223A78B}">
      <dgm:prSet/>
      <dgm:spPr/>
      <dgm:t>
        <a:bodyPr/>
        <a:lstStyle/>
        <a:p>
          <a:r>
            <a:rPr lang="en-US" b="0"/>
            <a:t>ERCOT's proposed RDR compensation rate (up to $105,000/MW-year initially) is roughly comparable to retail demand response rates in CAISO, though the RDR is not a guaranteed-payment capacity product.</a:t>
          </a:r>
          <a:endParaRPr lang="en-US"/>
        </a:p>
      </dgm:t>
    </dgm:pt>
    <dgm:pt modelId="{CC518627-EEF6-4E48-9F7F-D2B46509B43B}" type="parTrans" cxnId="{905F2A49-4D9F-4A81-8E81-0A8FB66032CB}">
      <dgm:prSet/>
      <dgm:spPr/>
      <dgm:t>
        <a:bodyPr/>
        <a:lstStyle/>
        <a:p>
          <a:endParaRPr lang="en-US"/>
        </a:p>
      </dgm:t>
    </dgm:pt>
    <dgm:pt modelId="{4A24BFF2-58D6-4CED-BB67-25EC63A6EFBC}" type="sibTrans" cxnId="{905F2A49-4D9F-4A81-8E81-0A8FB66032CB}">
      <dgm:prSet/>
      <dgm:spPr/>
      <dgm:t>
        <a:bodyPr/>
        <a:lstStyle/>
        <a:p>
          <a:endParaRPr lang="en-US"/>
        </a:p>
      </dgm:t>
    </dgm:pt>
    <dgm:pt modelId="{D81B127E-DA36-4F41-82BC-A7F36196B3DD}">
      <dgm:prSet/>
      <dgm:spPr/>
      <dgm:t>
        <a:bodyPr/>
        <a:lstStyle/>
        <a:p>
          <a:r>
            <a:rPr lang="en-US" b="0"/>
            <a:t>Protocol reforms may be needed for ERS to address self-deployment.</a:t>
          </a:r>
          <a:endParaRPr lang="en-US"/>
        </a:p>
      </dgm:t>
    </dgm:pt>
    <dgm:pt modelId="{868E07F3-7957-4161-B894-6966B90079D6}" type="parTrans" cxnId="{1638B633-2EA5-4557-9841-A8C8DC7CACB3}">
      <dgm:prSet/>
      <dgm:spPr/>
      <dgm:t>
        <a:bodyPr/>
        <a:lstStyle/>
        <a:p>
          <a:endParaRPr lang="en-US"/>
        </a:p>
      </dgm:t>
    </dgm:pt>
    <dgm:pt modelId="{08F1838A-8285-4431-8CE2-A0747A61B683}" type="sibTrans" cxnId="{1638B633-2EA5-4557-9841-A8C8DC7CACB3}">
      <dgm:prSet/>
      <dgm:spPr/>
      <dgm:t>
        <a:bodyPr/>
        <a:lstStyle/>
        <a:p>
          <a:endParaRPr lang="en-US"/>
        </a:p>
      </dgm:t>
    </dgm:pt>
    <dgm:pt modelId="{BB297740-824A-43FD-9B72-910D3B3F0BBD}" type="pres">
      <dgm:prSet presAssocID="{6E7E0C84-CF93-4389-86E9-F1498B837C8D}" presName="vert0" presStyleCnt="0">
        <dgm:presLayoutVars>
          <dgm:dir/>
          <dgm:animOne val="branch"/>
          <dgm:animLvl val="lvl"/>
        </dgm:presLayoutVars>
      </dgm:prSet>
      <dgm:spPr/>
    </dgm:pt>
    <dgm:pt modelId="{8FDE01AF-6353-4A0E-9951-BD3C6634A164}" type="pres">
      <dgm:prSet presAssocID="{143B482E-065C-468D-A24B-82E4446F4F88}" presName="thickLine" presStyleLbl="alignNode1" presStyleIdx="0" presStyleCnt="5"/>
      <dgm:spPr/>
    </dgm:pt>
    <dgm:pt modelId="{473ADA0E-CD97-462A-9E95-FCE386C364CB}" type="pres">
      <dgm:prSet presAssocID="{143B482E-065C-468D-A24B-82E4446F4F88}" presName="horz1" presStyleCnt="0"/>
      <dgm:spPr/>
    </dgm:pt>
    <dgm:pt modelId="{F45F6CC3-A7D3-44C8-8DCC-E662744935A8}" type="pres">
      <dgm:prSet presAssocID="{143B482E-065C-468D-A24B-82E4446F4F88}" presName="tx1" presStyleLbl="revTx" presStyleIdx="0" presStyleCnt="5"/>
      <dgm:spPr/>
    </dgm:pt>
    <dgm:pt modelId="{A8C7CE07-3E16-4B3C-9889-0DA374CA8A1A}" type="pres">
      <dgm:prSet presAssocID="{143B482E-065C-468D-A24B-82E4446F4F88}" presName="vert1" presStyleCnt="0"/>
      <dgm:spPr/>
    </dgm:pt>
    <dgm:pt modelId="{3352CF70-0D6E-40F0-85D5-3DAFF49C6C2A}" type="pres">
      <dgm:prSet presAssocID="{CA67EC2B-582B-40B5-B290-E480C8B0F143}" presName="thickLine" presStyleLbl="alignNode1" presStyleIdx="1" presStyleCnt="5"/>
      <dgm:spPr/>
    </dgm:pt>
    <dgm:pt modelId="{3E6F42B7-F026-4B2F-BA08-E060F09382BA}" type="pres">
      <dgm:prSet presAssocID="{CA67EC2B-582B-40B5-B290-E480C8B0F143}" presName="horz1" presStyleCnt="0"/>
      <dgm:spPr/>
    </dgm:pt>
    <dgm:pt modelId="{6FCEDA3D-E52D-4A53-9EA0-6053E007AD79}" type="pres">
      <dgm:prSet presAssocID="{CA67EC2B-582B-40B5-B290-E480C8B0F143}" presName="tx1" presStyleLbl="revTx" presStyleIdx="1" presStyleCnt="5"/>
      <dgm:spPr/>
    </dgm:pt>
    <dgm:pt modelId="{1F20B809-902C-4CA6-834E-0244E8ED05D0}" type="pres">
      <dgm:prSet presAssocID="{CA67EC2B-582B-40B5-B290-E480C8B0F143}" presName="vert1" presStyleCnt="0"/>
      <dgm:spPr/>
    </dgm:pt>
    <dgm:pt modelId="{158E4E70-C9FE-4493-B5FA-5F8961162BD8}" type="pres">
      <dgm:prSet presAssocID="{98B5E77E-534B-43F1-8987-D4500B745412}" presName="thickLine" presStyleLbl="alignNode1" presStyleIdx="2" presStyleCnt="5"/>
      <dgm:spPr/>
    </dgm:pt>
    <dgm:pt modelId="{847F642B-F10E-43BE-AD1F-9E8FF03DDE38}" type="pres">
      <dgm:prSet presAssocID="{98B5E77E-534B-43F1-8987-D4500B745412}" presName="horz1" presStyleCnt="0"/>
      <dgm:spPr/>
    </dgm:pt>
    <dgm:pt modelId="{A25CF145-1904-402A-B37A-F5CC7522FE40}" type="pres">
      <dgm:prSet presAssocID="{98B5E77E-534B-43F1-8987-D4500B745412}" presName="tx1" presStyleLbl="revTx" presStyleIdx="2" presStyleCnt="5"/>
      <dgm:spPr/>
    </dgm:pt>
    <dgm:pt modelId="{306E8DBB-05F5-4072-B80F-2B0CDF3DF345}" type="pres">
      <dgm:prSet presAssocID="{98B5E77E-534B-43F1-8987-D4500B745412}" presName="vert1" presStyleCnt="0"/>
      <dgm:spPr/>
    </dgm:pt>
    <dgm:pt modelId="{7E9563F4-D1EA-4B27-A5EE-DB327D3BD72C}" type="pres">
      <dgm:prSet presAssocID="{AF75DEF8-6D6B-43C6-BA3E-2CEA4223A78B}" presName="thickLine" presStyleLbl="alignNode1" presStyleIdx="3" presStyleCnt="5"/>
      <dgm:spPr/>
    </dgm:pt>
    <dgm:pt modelId="{958FA093-E580-41B7-829D-BAA430D764A2}" type="pres">
      <dgm:prSet presAssocID="{AF75DEF8-6D6B-43C6-BA3E-2CEA4223A78B}" presName="horz1" presStyleCnt="0"/>
      <dgm:spPr/>
    </dgm:pt>
    <dgm:pt modelId="{D6FBF6ED-6B84-4E3E-B742-1AB012A6EF6C}" type="pres">
      <dgm:prSet presAssocID="{AF75DEF8-6D6B-43C6-BA3E-2CEA4223A78B}" presName="tx1" presStyleLbl="revTx" presStyleIdx="3" presStyleCnt="5"/>
      <dgm:spPr/>
    </dgm:pt>
    <dgm:pt modelId="{DC8EC2BD-0148-4C63-B35B-07AF74FA4DD2}" type="pres">
      <dgm:prSet presAssocID="{AF75DEF8-6D6B-43C6-BA3E-2CEA4223A78B}" presName="vert1" presStyleCnt="0"/>
      <dgm:spPr/>
    </dgm:pt>
    <dgm:pt modelId="{FF6FA5ED-EF83-45BE-9DC8-3B7298443A90}" type="pres">
      <dgm:prSet presAssocID="{D81B127E-DA36-4F41-82BC-A7F36196B3DD}" presName="thickLine" presStyleLbl="alignNode1" presStyleIdx="4" presStyleCnt="5"/>
      <dgm:spPr/>
    </dgm:pt>
    <dgm:pt modelId="{6CA6332E-19DF-4005-AC04-EA2C305B5B5D}" type="pres">
      <dgm:prSet presAssocID="{D81B127E-DA36-4F41-82BC-A7F36196B3DD}" presName="horz1" presStyleCnt="0"/>
      <dgm:spPr/>
    </dgm:pt>
    <dgm:pt modelId="{28D7C35F-5A7C-4E2C-A8E2-3407D12DD732}" type="pres">
      <dgm:prSet presAssocID="{D81B127E-DA36-4F41-82BC-A7F36196B3DD}" presName="tx1" presStyleLbl="revTx" presStyleIdx="4" presStyleCnt="5"/>
      <dgm:spPr/>
    </dgm:pt>
    <dgm:pt modelId="{90335D48-25B2-4D29-9537-641DFFE3A65B}" type="pres">
      <dgm:prSet presAssocID="{D81B127E-DA36-4F41-82BC-A7F36196B3DD}" presName="vert1" presStyleCnt="0"/>
      <dgm:spPr/>
    </dgm:pt>
  </dgm:ptLst>
  <dgm:cxnLst>
    <dgm:cxn modelId="{DDE0620A-367E-41A0-BB09-F71D1DC53001}" srcId="{6E7E0C84-CF93-4389-86E9-F1498B837C8D}" destId="{CA67EC2B-582B-40B5-B290-E480C8B0F143}" srcOrd="1" destOrd="0" parTransId="{683E82F0-93AD-4A88-828A-885743CE2ADD}" sibTransId="{2F8F0B6B-21C6-4C90-B95C-0A31A040F410}"/>
    <dgm:cxn modelId="{71899A1B-59DF-41CD-A276-7B6548202F64}" type="presOf" srcId="{CA67EC2B-582B-40B5-B290-E480C8B0F143}" destId="{6FCEDA3D-E52D-4A53-9EA0-6053E007AD79}" srcOrd="0" destOrd="0" presId="urn:microsoft.com/office/officeart/2008/layout/LinedList"/>
    <dgm:cxn modelId="{1638B633-2EA5-4557-9841-A8C8DC7CACB3}" srcId="{6E7E0C84-CF93-4389-86E9-F1498B837C8D}" destId="{D81B127E-DA36-4F41-82BC-A7F36196B3DD}" srcOrd="4" destOrd="0" parTransId="{868E07F3-7957-4161-B894-6966B90079D6}" sibTransId="{08F1838A-8285-4431-8CE2-A0747A61B683}"/>
    <dgm:cxn modelId="{7274E940-C314-4A0C-B08B-1F5B07A1F94F}" type="presOf" srcId="{98B5E77E-534B-43F1-8987-D4500B745412}" destId="{A25CF145-1904-402A-B37A-F5CC7522FE40}" srcOrd="0" destOrd="0" presId="urn:microsoft.com/office/officeart/2008/layout/LinedList"/>
    <dgm:cxn modelId="{5F226A5B-ED20-43E4-A309-0BC0622D55BB}" type="presOf" srcId="{D81B127E-DA36-4F41-82BC-A7F36196B3DD}" destId="{28D7C35F-5A7C-4E2C-A8E2-3407D12DD732}" srcOrd="0" destOrd="0" presId="urn:microsoft.com/office/officeart/2008/layout/LinedList"/>
    <dgm:cxn modelId="{905F2A49-4D9F-4A81-8E81-0A8FB66032CB}" srcId="{6E7E0C84-CF93-4389-86E9-F1498B837C8D}" destId="{AF75DEF8-6D6B-43C6-BA3E-2CEA4223A78B}" srcOrd="3" destOrd="0" parTransId="{CC518627-EEF6-4E48-9F7F-D2B46509B43B}" sibTransId="{4A24BFF2-58D6-4CED-BB67-25EC63A6EFBC}"/>
    <dgm:cxn modelId="{244AD782-05A5-47AC-B668-2D4CB83DCA2D}" srcId="{6E7E0C84-CF93-4389-86E9-F1498B837C8D}" destId="{98B5E77E-534B-43F1-8987-D4500B745412}" srcOrd="2" destOrd="0" parTransId="{E4A59FBA-4B0E-479A-8A6C-23FB11ED313A}" sibTransId="{B2B5A2E6-A296-424C-BEB6-BE21FBCAD337}"/>
    <dgm:cxn modelId="{2D9D5CB2-351F-4ACF-9FF8-492326E6D45A}" type="presOf" srcId="{6E7E0C84-CF93-4389-86E9-F1498B837C8D}" destId="{BB297740-824A-43FD-9B72-910D3B3F0BBD}" srcOrd="0" destOrd="0" presId="urn:microsoft.com/office/officeart/2008/layout/LinedList"/>
    <dgm:cxn modelId="{3CB393B3-1624-455E-A7DF-FF64D00F5141}" type="presOf" srcId="{AF75DEF8-6D6B-43C6-BA3E-2CEA4223A78B}" destId="{D6FBF6ED-6B84-4E3E-B742-1AB012A6EF6C}" srcOrd="0" destOrd="0" presId="urn:microsoft.com/office/officeart/2008/layout/LinedList"/>
    <dgm:cxn modelId="{DA42E8B7-E744-4901-815B-1CBDA25C6FCF}" type="presOf" srcId="{143B482E-065C-468D-A24B-82E4446F4F88}" destId="{F45F6CC3-A7D3-44C8-8DCC-E662744935A8}" srcOrd="0" destOrd="0" presId="urn:microsoft.com/office/officeart/2008/layout/LinedList"/>
    <dgm:cxn modelId="{490861BC-9139-4A0C-8705-F9B242B23C52}" srcId="{6E7E0C84-CF93-4389-86E9-F1498B837C8D}" destId="{143B482E-065C-468D-A24B-82E4446F4F88}" srcOrd="0" destOrd="0" parTransId="{4C0253C9-45CF-43E6-9D21-C4E545F6C7FF}" sibTransId="{17F2BE28-15C4-43E7-B1D1-A454010C26AD}"/>
    <dgm:cxn modelId="{C816FF88-522F-4649-9CB6-E35FC3EAAE78}" type="presParOf" srcId="{BB297740-824A-43FD-9B72-910D3B3F0BBD}" destId="{8FDE01AF-6353-4A0E-9951-BD3C6634A164}" srcOrd="0" destOrd="0" presId="urn:microsoft.com/office/officeart/2008/layout/LinedList"/>
    <dgm:cxn modelId="{A58C55CA-72BF-4AB2-8AC8-B7B3D3EB8165}" type="presParOf" srcId="{BB297740-824A-43FD-9B72-910D3B3F0BBD}" destId="{473ADA0E-CD97-462A-9E95-FCE386C364CB}" srcOrd="1" destOrd="0" presId="urn:microsoft.com/office/officeart/2008/layout/LinedList"/>
    <dgm:cxn modelId="{8D330839-DB30-40BA-831B-5E0BB5300760}" type="presParOf" srcId="{473ADA0E-CD97-462A-9E95-FCE386C364CB}" destId="{F45F6CC3-A7D3-44C8-8DCC-E662744935A8}" srcOrd="0" destOrd="0" presId="urn:microsoft.com/office/officeart/2008/layout/LinedList"/>
    <dgm:cxn modelId="{A7B169CC-2696-42F5-AD09-6B12F5820BD6}" type="presParOf" srcId="{473ADA0E-CD97-462A-9E95-FCE386C364CB}" destId="{A8C7CE07-3E16-4B3C-9889-0DA374CA8A1A}" srcOrd="1" destOrd="0" presId="urn:microsoft.com/office/officeart/2008/layout/LinedList"/>
    <dgm:cxn modelId="{6389D322-85F7-4A65-AFCA-4F6A606080EE}" type="presParOf" srcId="{BB297740-824A-43FD-9B72-910D3B3F0BBD}" destId="{3352CF70-0D6E-40F0-85D5-3DAFF49C6C2A}" srcOrd="2" destOrd="0" presId="urn:microsoft.com/office/officeart/2008/layout/LinedList"/>
    <dgm:cxn modelId="{AC32D2E4-DA94-4564-9A26-FC5195B6CB03}" type="presParOf" srcId="{BB297740-824A-43FD-9B72-910D3B3F0BBD}" destId="{3E6F42B7-F026-4B2F-BA08-E060F09382BA}" srcOrd="3" destOrd="0" presId="urn:microsoft.com/office/officeart/2008/layout/LinedList"/>
    <dgm:cxn modelId="{1B7A9769-5FDB-4653-88CD-8A82E69CC23B}" type="presParOf" srcId="{3E6F42B7-F026-4B2F-BA08-E060F09382BA}" destId="{6FCEDA3D-E52D-4A53-9EA0-6053E007AD79}" srcOrd="0" destOrd="0" presId="urn:microsoft.com/office/officeart/2008/layout/LinedList"/>
    <dgm:cxn modelId="{A0C0A944-559C-423C-9553-9F5C1C01930D}" type="presParOf" srcId="{3E6F42B7-F026-4B2F-BA08-E060F09382BA}" destId="{1F20B809-902C-4CA6-834E-0244E8ED05D0}" srcOrd="1" destOrd="0" presId="urn:microsoft.com/office/officeart/2008/layout/LinedList"/>
    <dgm:cxn modelId="{A133702D-BDE3-4FA7-AC7D-A666B5999283}" type="presParOf" srcId="{BB297740-824A-43FD-9B72-910D3B3F0BBD}" destId="{158E4E70-C9FE-4493-B5FA-5F8961162BD8}" srcOrd="4" destOrd="0" presId="urn:microsoft.com/office/officeart/2008/layout/LinedList"/>
    <dgm:cxn modelId="{854FF064-7B6A-4755-9F46-B3863B393C48}" type="presParOf" srcId="{BB297740-824A-43FD-9B72-910D3B3F0BBD}" destId="{847F642B-F10E-43BE-AD1F-9E8FF03DDE38}" srcOrd="5" destOrd="0" presId="urn:microsoft.com/office/officeart/2008/layout/LinedList"/>
    <dgm:cxn modelId="{17BEA6B0-9767-485E-8C90-29A30681FE82}" type="presParOf" srcId="{847F642B-F10E-43BE-AD1F-9E8FF03DDE38}" destId="{A25CF145-1904-402A-B37A-F5CC7522FE40}" srcOrd="0" destOrd="0" presId="urn:microsoft.com/office/officeart/2008/layout/LinedList"/>
    <dgm:cxn modelId="{D2ED3E34-C546-4B59-B84E-80C3EC540525}" type="presParOf" srcId="{847F642B-F10E-43BE-AD1F-9E8FF03DDE38}" destId="{306E8DBB-05F5-4072-B80F-2B0CDF3DF345}" srcOrd="1" destOrd="0" presId="urn:microsoft.com/office/officeart/2008/layout/LinedList"/>
    <dgm:cxn modelId="{0DD50FC3-50CA-458F-AEE3-8403C8CC4CF1}" type="presParOf" srcId="{BB297740-824A-43FD-9B72-910D3B3F0BBD}" destId="{7E9563F4-D1EA-4B27-A5EE-DB327D3BD72C}" srcOrd="6" destOrd="0" presId="urn:microsoft.com/office/officeart/2008/layout/LinedList"/>
    <dgm:cxn modelId="{136105AD-7D0E-49BA-BFDA-617B2F25003C}" type="presParOf" srcId="{BB297740-824A-43FD-9B72-910D3B3F0BBD}" destId="{958FA093-E580-41B7-829D-BAA430D764A2}" srcOrd="7" destOrd="0" presId="urn:microsoft.com/office/officeart/2008/layout/LinedList"/>
    <dgm:cxn modelId="{8F6CB667-7E11-4965-94A5-F77D06F26EBF}" type="presParOf" srcId="{958FA093-E580-41B7-829D-BAA430D764A2}" destId="{D6FBF6ED-6B84-4E3E-B742-1AB012A6EF6C}" srcOrd="0" destOrd="0" presId="urn:microsoft.com/office/officeart/2008/layout/LinedList"/>
    <dgm:cxn modelId="{2BE1CD8E-B8B0-42F7-BC0F-A982D6261248}" type="presParOf" srcId="{958FA093-E580-41B7-829D-BAA430D764A2}" destId="{DC8EC2BD-0148-4C63-B35B-07AF74FA4DD2}" srcOrd="1" destOrd="0" presId="urn:microsoft.com/office/officeart/2008/layout/LinedList"/>
    <dgm:cxn modelId="{900E230A-10BE-4551-8A59-60B364D555E6}" type="presParOf" srcId="{BB297740-824A-43FD-9B72-910D3B3F0BBD}" destId="{FF6FA5ED-EF83-45BE-9DC8-3B7298443A90}" srcOrd="8" destOrd="0" presId="urn:microsoft.com/office/officeart/2008/layout/LinedList"/>
    <dgm:cxn modelId="{2CA67C50-DB8C-4B1E-A136-BB9DCEDC4137}" type="presParOf" srcId="{BB297740-824A-43FD-9B72-910D3B3F0BBD}" destId="{6CA6332E-19DF-4005-AC04-EA2C305B5B5D}" srcOrd="9" destOrd="0" presId="urn:microsoft.com/office/officeart/2008/layout/LinedList"/>
    <dgm:cxn modelId="{CD4ADA1C-E409-413A-A35A-009A5EA700A5}" type="presParOf" srcId="{6CA6332E-19DF-4005-AC04-EA2C305B5B5D}" destId="{28D7C35F-5A7C-4E2C-A8E2-3407D12DD732}" srcOrd="0" destOrd="0" presId="urn:microsoft.com/office/officeart/2008/layout/LinedList"/>
    <dgm:cxn modelId="{C1C46FE7-C6FE-4AB3-A93B-885011DA85DB}" type="presParOf" srcId="{6CA6332E-19DF-4005-AC04-EA2C305B5B5D}" destId="{90335D48-25B2-4D29-9537-641DFFE3A65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3F00BD1-41C7-467E-9CC3-3D9511ADB0D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3ADF53D-1771-4748-8218-7E9F74EB845F}">
      <dgm:prSet/>
      <dgm:spPr/>
      <dgm:t>
        <a:bodyPr/>
        <a:lstStyle/>
        <a:p>
          <a:r>
            <a:rPr lang="en-US" b="0" dirty="0"/>
            <a:t>Demand response could be a critical reliability bridge solution because load growth is forecast to outpace generation development.  </a:t>
          </a:r>
          <a:endParaRPr lang="en-US" dirty="0"/>
        </a:p>
      </dgm:t>
    </dgm:pt>
    <dgm:pt modelId="{BECB2730-4DB8-4364-8BE6-7CF2F5C787E3}" type="parTrans" cxnId="{6E174F81-6BAB-491B-9D50-BECB9D023234}">
      <dgm:prSet/>
      <dgm:spPr/>
      <dgm:t>
        <a:bodyPr/>
        <a:lstStyle/>
        <a:p>
          <a:endParaRPr lang="en-US"/>
        </a:p>
      </dgm:t>
    </dgm:pt>
    <dgm:pt modelId="{7270A521-92E2-464F-BF5B-D652BFA2F998}" type="sibTrans" cxnId="{6E174F81-6BAB-491B-9D50-BECB9D023234}">
      <dgm:prSet/>
      <dgm:spPr/>
      <dgm:t>
        <a:bodyPr/>
        <a:lstStyle/>
        <a:p>
          <a:endParaRPr lang="en-US"/>
        </a:p>
      </dgm:t>
    </dgm:pt>
    <dgm:pt modelId="{5F8D104C-0184-40B7-9B38-6B37480BA7A0}">
      <dgm:prSet/>
      <dgm:spPr/>
      <dgm:t>
        <a:bodyPr/>
        <a:lstStyle/>
        <a:p>
          <a:r>
            <a:rPr lang="en-US" b="0"/>
            <a:t>Demand response can be deployed faster than new most generation and is the most immediate tool available.</a:t>
          </a:r>
          <a:endParaRPr lang="en-US"/>
        </a:p>
      </dgm:t>
    </dgm:pt>
    <dgm:pt modelId="{23638FBB-5318-45E5-9C6D-86CD9455370F}" type="parTrans" cxnId="{77009874-83A5-42A7-808C-4095710D294B}">
      <dgm:prSet/>
      <dgm:spPr/>
      <dgm:t>
        <a:bodyPr/>
        <a:lstStyle/>
        <a:p>
          <a:endParaRPr lang="en-US"/>
        </a:p>
      </dgm:t>
    </dgm:pt>
    <dgm:pt modelId="{B93F6623-0EA8-4CE2-BF84-0321842E297F}" type="sibTrans" cxnId="{77009874-83A5-42A7-808C-4095710D294B}">
      <dgm:prSet/>
      <dgm:spPr/>
      <dgm:t>
        <a:bodyPr/>
        <a:lstStyle/>
        <a:p>
          <a:endParaRPr lang="en-US"/>
        </a:p>
      </dgm:t>
    </dgm:pt>
    <dgm:pt modelId="{D187E788-0020-4179-AA5C-8FC99DA9CA76}">
      <dgm:prSet/>
      <dgm:spPr/>
      <dgm:t>
        <a:bodyPr/>
        <a:lstStyle/>
        <a:p>
          <a:r>
            <a:rPr lang="en-US" b="0"/>
            <a:t>Current demand response is misaligned. </a:t>
          </a:r>
          <a:endParaRPr lang="en-US"/>
        </a:p>
      </dgm:t>
    </dgm:pt>
    <dgm:pt modelId="{5F03B90F-1064-4308-A443-27DFAC54A208}" type="parTrans" cxnId="{F0A0F8D7-52C7-45A2-AD65-F5A6170F54F5}">
      <dgm:prSet/>
      <dgm:spPr/>
      <dgm:t>
        <a:bodyPr/>
        <a:lstStyle/>
        <a:p>
          <a:endParaRPr lang="en-US"/>
        </a:p>
      </dgm:t>
    </dgm:pt>
    <dgm:pt modelId="{FAC8FD11-0F62-49D8-97B0-4B079078702D}" type="sibTrans" cxnId="{F0A0F8D7-52C7-45A2-AD65-F5A6170F54F5}">
      <dgm:prSet/>
      <dgm:spPr/>
      <dgm:t>
        <a:bodyPr/>
        <a:lstStyle/>
        <a:p>
          <a:endParaRPr lang="en-US"/>
        </a:p>
      </dgm:t>
    </dgm:pt>
    <dgm:pt modelId="{0BE726C5-D40A-4724-99A2-86B339C518DF}">
      <dgm:prSet/>
      <dgm:spPr/>
      <dgm:t>
        <a:bodyPr/>
        <a:lstStyle/>
        <a:p>
          <a:r>
            <a:rPr lang="en-US" b="0"/>
            <a:t>The 4CP methodology drives large reductions during summer peak hours but not during net-load peaks — the intervals when the system is actually most stressed, including evenings and non-summer months.  </a:t>
          </a:r>
          <a:r>
            <a:rPr lang="en-US" b="0" u="none">
              <a:solidFill>
                <a:schemeClr val="tx1"/>
              </a:solidFill>
            </a:rPr>
            <a:t>Additionally, these load reductions can not address needs in non-summer months.</a:t>
          </a:r>
          <a:endParaRPr lang="en-US" u="none">
            <a:solidFill>
              <a:schemeClr val="tx1"/>
            </a:solidFill>
          </a:endParaRPr>
        </a:p>
      </dgm:t>
    </dgm:pt>
    <dgm:pt modelId="{19541FA8-FA14-4DF2-8377-0722F66C5B60}" type="parTrans" cxnId="{01892F71-7182-4AE6-9F5A-C8472C185BB1}">
      <dgm:prSet/>
      <dgm:spPr/>
      <dgm:t>
        <a:bodyPr/>
        <a:lstStyle/>
        <a:p>
          <a:endParaRPr lang="en-US"/>
        </a:p>
      </dgm:t>
    </dgm:pt>
    <dgm:pt modelId="{5FE3F2F7-8FF1-4F15-8463-DCFF0228221A}" type="sibTrans" cxnId="{01892F71-7182-4AE6-9F5A-C8472C185BB1}">
      <dgm:prSet/>
      <dgm:spPr/>
      <dgm:t>
        <a:bodyPr/>
        <a:lstStyle/>
        <a:p>
          <a:endParaRPr lang="en-US"/>
        </a:p>
      </dgm:t>
    </dgm:pt>
    <dgm:pt modelId="{BF44F61D-09E2-49DD-AE4C-2DB290998880}">
      <dgm:prSet/>
      <dgm:spPr/>
      <dgm:t>
        <a:bodyPr/>
        <a:lstStyle/>
        <a:p>
          <a:r>
            <a:rPr lang="en-US" b="0"/>
            <a:t>Existing programs such as ERS and ADER can be enhanced to improve efficiencies and effectiveness.</a:t>
          </a:r>
          <a:endParaRPr lang="en-US"/>
        </a:p>
      </dgm:t>
    </dgm:pt>
    <dgm:pt modelId="{EB6B3912-9E9F-41B6-80B3-2DBB19583652}" type="parTrans" cxnId="{22C5D566-FD4F-49A7-B341-66B159CE588D}">
      <dgm:prSet/>
      <dgm:spPr/>
      <dgm:t>
        <a:bodyPr/>
        <a:lstStyle/>
        <a:p>
          <a:endParaRPr lang="en-US"/>
        </a:p>
      </dgm:t>
    </dgm:pt>
    <dgm:pt modelId="{84C37B7C-ED2F-44D7-B1E1-3B9A0E076FC6}" type="sibTrans" cxnId="{22C5D566-FD4F-49A7-B341-66B159CE588D}">
      <dgm:prSet/>
      <dgm:spPr/>
      <dgm:t>
        <a:bodyPr/>
        <a:lstStyle/>
        <a:p>
          <a:endParaRPr lang="en-US"/>
        </a:p>
      </dgm:t>
    </dgm:pt>
    <dgm:pt modelId="{93C6FD95-B666-4E63-AE0C-B44C1F204F63}">
      <dgm:prSet/>
      <dgm:spPr/>
      <dgm:t>
        <a:bodyPr/>
        <a:lstStyle/>
        <a:p>
          <a:r>
            <a:rPr lang="en-US" b="0"/>
            <a:t>Targeting and promoting residential demand response fills a gap in existing demand response programs.</a:t>
          </a:r>
          <a:endParaRPr lang="en-US"/>
        </a:p>
      </dgm:t>
    </dgm:pt>
    <dgm:pt modelId="{2D2E3846-EF6D-4189-AF85-689B40AB5374}" type="parTrans" cxnId="{303E5DAD-E985-4273-97ED-60EDCC51C3D6}">
      <dgm:prSet/>
      <dgm:spPr/>
      <dgm:t>
        <a:bodyPr/>
        <a:lstStyle/>
        <a:p>
          <a:endParaRPr lang="en-US"/>
        </a:p>
      </dgm:t>
    </dgm:pt>
    <dgm:pt modelId="{178973CB-8CDA-48A8-9DA2-6AB129D0AFF2}" type="sibTrans" cxnId="{303E5DAD-E985-4273-97ED-60EDCC51C3D6}">
      <dgm:prSet/>
      <dgm:spPr/>
      <dgm:t>
        <a:bodyPr/>
        <a:lstStyle/>
        <a:p>
          <a:endParaRPr lang="en-US"/>
        </a:p>
      </dgm:t>
    </dgm:pt>
    <dgm:pt modelId="{4997078A-795B-4F45-8A3B-DC1B5612AAE2}">
      <dgm:prSet/>
      <dgm:spPr/>
      <dgm:t>
        <a:bodyPr/>
        <a:lstStyle/>
        <a:p>
          <a:r>
            <a:rPr lang="en-US" b="0" dirty="0"/>
            <a:t>Charles River Associates supports the targeting of residential demand response.</a:t>
          </a:r>
          <a:endParaRPr lang="en-US" dirty="0"/>
        </a:p>
      </dgm:t>
    </dgm:pt>
    <dgm:pt modelId="{A0685E08-C95A-4F68-8AC5-8D5079B265F5}" type="parTrans" cxnId="{2BB5B65D-7632-4B55-A9A6-8443F677D732}">
      <dgm:prSet/>
      <dgm:spPr/>
      <dgm:t>
        <a:bodyPr/>
        <a:lstStyle/>
        <a:p>
          <a:endParaRPr lang="en-US"/>
        </a:p>
      </dgm:t>
    </dgm:pt>
    <dgm:pt modelId="{C7E2BD2F-87C4-4585-86C3-71D876199550}" type="sibTrans" cxnId="{2BB5B65D-7632-4B55-A9A6-8443F677D732}">
      <dgm:prSet/>
      <dgm:spPr/>
      <dgm:t>
        <a:bodyPr/>
        <a:lstStyle/>
        <a:p>
          <a:endParaRPr lang="en-US"/>
        </a:p>
      </dgm:t>
    </dgm:pt>
    <dgm:pt modelId="{D0DD4C5E-1EE9-4A8A-A98E-7187F60FBD94}">
      <dgm:prSet/>
      <dgm:spPr/>
      <dgm:t>
        <a:bodyPr/>
        <a:lstStyle/>
        <a:p>
          <a:r>
            <a:rPr lang="en-US" b="0" dirty="0"/>
            <a:t>Charles River Associates noted that incentive premiums are warranted to overcome barriers to retail demand response participation in wholesale markets.  Thus, continuing to incentivize retail demand response in the same way will likely not lead to meaningful growth in participation.</a:t>
          </a:r>
          <a:endParaRPr lang="en-US" dirty="0"/>
        </a:p>
      </dgm:t>
    </dgm:pt>
    <dgm:pt modelId="{57FC5B86-DCDC-4A2F-827A-537351985109}" type="parTrans" cxnId="{F5704AF4-3BDE-446E-93CF-24A8010D311A}">
      <dgm:prSet/>
      <dgm:spPr/>
      <dgm:t>
        <a:bodyPr/>
        <a:lstStyle/>
        <a:p>
          <a:endParaRPr lang="en-US"/>
        </a:p>
      </dgm:t>
    </dgm:pt>
    <dgm:pt modelId="{295F5082-1675-4DA2-AF03-21231573D726}" type="sibTrans" cxnId="{F5704AF4-3BDE-446E-93CF-24A8010D311A}">
      <dgm:prSet/>
      <dgm:spPr/>
      <dgm:t>
        <a:bodyPr/>
        <a:lstStyle/>
        <a:p>
          <a:endParaRPr lang="en-US"/>
        </a:p>
      </dgm:t>
    </dgm:pt>
    <dgm:pt modelId="{AADC1E02-6F0C-46EF-948E-75C4DFB73847}">
      <dgm:prSet/>
      <dgm:spPr/>
      <dgm:t>
        <a:bodyPr/>
        <a:lstStyle/>
        <a:p>
          <a:r>
            <a:rPr lang="en-US" dirty="0"/>
            <a:t>Address inefficient ERS pricing caused by highly price sensitive resource participation.</a:t>
          </a:r>
        </a:p>
      </dgm:t>
    </dgm:pt>
    <dgm:pt modelId="{6CED0BEA-1930-4804-B48F-15E019928652}" type="parTrans" cxnId="{2861203B-633D-4839-955E-C41BF6EDF6F1}">
      <dgm:prSet/>
      <dgm:spPr/>
      <dgm:t>
        <a:bodyPr/>
        <a:lstStyle/>
        <a:p>
          <a:endParaRPr lang="en-US"/>
        </a:p>
      </dgm:t>
    </dgm:pt>
    <dgm:pt modelId="{19D27E22-BDC4-4030-82B8-5CF2B863713C}" type="sibTrans" cxnId="{2861203B-633D-4839-955E-C41BF6EDF6F1}">
      <dgm:prSet/>
      <dgm:spPr/>
      <dgm:t>
        <a:bodyPr/>
        <a:lstStyle/>
        <a:p>
          <a:endParaRPr lang="en-US"/>
        </a:p>
      </dgm:t>
    </dgm:pt>
    <dgm:pt modelId="{9A94A7C7-BE7D-425F-8D19-3096DD79AF30}">
      <dgm:prSet/>
      <dgm:spPr/>
      <dgm:t>
        <a:bodyPr/>
        <a:lstStyle/>
        <a:p>
          <a:r>
            <a:rPr lang="en-US" dirty="0"/>
            <a:t>Enhance ADER pricing to better target congestion and codify program in Protocols.</a:t>
          </a:r>
        </a:p>
      </dgm:t>
    </dgm:pt>
    <dgm:pt modelId="{211B2CD3-4150-4F81-A423-E9C88946D768}" type="parTrans" cxnId="{5519030E-49B1-4107-B1B9-3EFE9A0B187C}">
      <dgm:prSet/>
      <dgm:spPr/>
      <dgm:t>
        <a:bodyPr/>
        <a:lstStyle/>
        <a:p>
          <a:endParaRPr lang="en-US"/>
        </a:p>
      </dgm:t>
    </dgm:pt>
    <dgm:pt modelId="{D5029A66-DD24-45E7-89C5-F1A68062ADAC}" type="sibTrans" cxnId="{5519030E-49B1-4107-B1B9-3EFE9A0B187C}">
      <dgm:prSet/>
      <dgm:spPr/>
      <dgm:t>
        <a:bodyPr/>
        <a:lstStyle/>
        <a:p>
          <a:endParaRPr lang="en-US"/>
        </a:p>
      </dgm:t>
    </dgm:pt>
    <dgm:pt modelId="{ED2A2871-A5F6-4C1D-99A6-829093D4AE1C}" type="pres">
      <dgm:prSet presAssocID="{83F00BD1-41C7-467E-9CC3-3D9511ADB0D8}" presName="linear" presStyleCnt="0">
        <dgm:presLayoutVars>
          <dgm:dir/>
          <dgm:animLvl val="lvl"/>
          <dgm:resizeHandles val="exact"/>
        </dgm:presLayoutVars>
      </dgm:prSet>
      <dgm:spPr/>
    </dgm:pt>
    <dgm:pt modelId="{069D9259-0C9B-45FB-8F0C-FC55BFDC25A9}" type="pres">
      <dgm:prSet presAssocID="{B3ADF53D-1771-4748-8218-7E9F74EB845F}" presName="parentLin" presStyleCnt="0"/>
      <dgm:spPr/>
    </dgm:pt>
    <dgm:pt modelId="{69B5B195-7265-4944-B5BA-36565F46BF0D}" type="pres">
      <dgm:prSet presAssocID="{B3ADF53D-1771-4748-8218-7E9F74EB845F}" presName="parentLeftMargin" presStyleLbl="node1" presStyleIdx="0" presStyleCnt="4"/>
      <dgm:spPr/>
    </dgm:pt>
    <dgm:pt modelId="{765C48A0-AB14-4023-BF28-221799178133}" type="pres">
      <dgm:prSet presAssocID="{B3ADF53D-1771-4748-8218-7E9F74EB845F}" presName="parentText" presStyleLbl="node1" presStyleIdx="0" presStyleCnt="4">
        <dgm:presLayoutVars>
          <dgm:chMax val="0"/>
          <dgm:bulletEnabled val="1"/>
        </dgm:presLayoutVars>
      </dgm:prSet>
      <dgm:spPr/>
    </dgm:pt>
    <dgm:pt modelId="{C7ECF155-56B0-48BC-AC5C-EBB3DAB0EF54}" type="pres">
      <dgm:prSet presAssocID="{B3ADF53D-1771-4748-8218-7E9F74EB845F}" presName="negativeSpace" presStyleCnt="0"/>
      <dgm:spPr/>
    </dgm:pt>
    <dgm:pt modelId="{CF8ABFFE-51A4-48C9-9141-9CA82E1B4903}" type="pres">
      <dgm:prSet presAssocID="{B3ADF53D-1771-4748-8218-7E9F74EB845F}" presName="childText" presStyleLbl="conFgAcc1" presStyleIdx="0" presStyleCnt="4">
        <dgm:presLayoutVars>
          <dgm:bulletEnabled val="1"/>
        </dgm:presLayoutVars>
      </dgm:prSet>
      <dgm:spPr/>
    </dgm:pt>
    <dgm:pt modelId="{603E0814-9AF7-401E-AD5C-534289B93C0D}" type="pres">
      <dgm:prSet presAssocID="{7270A521-92E2-464F-BF5B-D652BFA2F998}" presName="spaceBetweenRectangles" presStyleCnt="0"/>
      <dgm:spPr/>
    </dgm:pt>
    <dgm:pt modelId="{A35966B8-D237-4B0F-B57E-F7B36337612C}" type="pres">
      <dgm:prSet presAssocID="{D187E788-0020-4179-AA5C-8FC99DA9CA76}" presName="parentLin" presStyleCnt="0"/>
      <dgm:spPr/>
    </dgm:pt>
    <dgm:pt modelId="{70173937-417D-428B-944D-B8036A43315D}" type="pres">
      <dgm:prSet presAssocID="{D187E788-0020-4179-AA5C-8FC99DA9CA76}" presName="parentLeftMargin" presStyleLbl="node1" presStyleIdx="0" presStyleCnt="4"/>
      <dgm:spPr/>
    </dgm:pt>
    <dgm:pt modelId="{D14CD607-4895-492F-82D6-C93ABF222348}" type="pres">
      <dgm:prSet presAssocID="{D187E788-0020-4179-AA5C-8FC99DA9CA76}" presName="parentText" presStyleLbl="node1" presStyleIdx="1" presStyleCnt="4">
        <dgm:presLayoutVars>
          <dgm:chMax val="0"/>
          <dgm:bulletEnabled val="1"/>
        </dgm:presLayoutVars>
      </dgm:prSet>
      <dgm:spPr/>
    </dgm:pt>
    <dgm:pt modelId="{C6FD4993-67B1-4EAF-939F-65A49FAD3A69}" type="pres">
      <dgm:prSet presAssocID="{D187E788-0020-4179-AA5C-8FC99DA9CA76}" presName="negativeSpace" presStyleCnt="0"/>
      <dgm:spPr/>
    </dgm:pt>
    <dgm:pt modelId="{692B30CE-1387-4140-ADF7-34B685393CDE}" type="pres">
      <dgm:prSet presAssocID="{D187E788-0020-4179-AA5C-8FC99DA9CA76}" presName="childText" presStyleLbl="conFgAcc1" presStyleIdx="1" presStyleCnt="4">
        <dgm:presLayoutVars>
          <dgm:bulletEnabled val="1"/>
        </dgm:presLayoutVars>
      </dgm:prSet>
      <dgm:spPr/>
    </dgm:pt>
    <dgm:pt modelId="{326BF30B-A6AD-4049-ABC1-286995A7B1F7}" type="pres">
      <dgm:prSet presAssocID="{FAC8FD11-0F62-49D8-97B0-4B079078702D}" presName="spaceBetweenRectangles" presStyleCnt="0"/>
      <dgm:spPr/>
    </dgm:pt>
    <dgm:pt modelId="{6F0E740A-D9E9-4F6B-A061-95E379B3D91A}" type="pres">
      <dgm:prSet presAssocID="{BF44F61D-09E2-49DD-AE4C-2DB290998880}" presName="parentLin" presStyleCnt="0"/>
      <dgm:spPr/>
    </dgm:pt>
    <dgm:pt modelId="{FC9A8AF5-8E08-4E9E-AFE1-EE25D36FA31D}" type="pres">
      <dgm:prSet presAssocID="{BF44F61D-09E2-49DD-AE4C-2DB290998880}" presName="parentLeftMargin" presStyleLbl="node1" presStyleIdx="1" presStyleCnt="4"/>
      <dgm:spPr/>
    </dgm:pt>
    <dgm:pt modelId="{9F1C240A-E901-431F-8A0A-5A842707FADB}" type="pres">
      <dgm:prSet presAssocID="{BF44F61D-09E2-49DD-AE4C-2DB290998880}" presName="parentText" presStyleLbl="node1" presStyleIdx="2" presStyleCnt="4">
        <dgm:presLayoutVars>
          <dgm:chMax val="0"/>
          <dgm:bulletEnabled val="1"/>
        </dgm:presLayoutVars>
      </dgm:prSet>
      <dgm:spPr/>
    </dgm:pt>
    <dgm:pt modelId="{82F38330-39CC-4E3E-8420-F524827184DE}" type="pres">
      <dgm:prSet presAssocID="{BF44F61D-09E2-49DD-AE4C-2DB290998880}" presName="negativeSpace" presStyleCnt="0"/>
      <dgm:spPr/>
    </dgm:pt>
    <dgm:pt modelId="{DB7420CC-6C8B-4F0A-A32C-9ED33961A049}" type="pres">
      <dgm:prSet presAssocID="{BF44F61D-09E2-49DD-AE4C-2DB290998880}" presName="childText" presStyleLbl="conFgAcc1" presStyleIdx="2" presStyleCnt="4">
        <dgm:presLayoutVars>
          <dgm:bulletEnabled val="1"/>
        </dgm:presLayoutVars>
      </dgm:prSet>
      <dgm:spPr/>
    </dgm:pt>
    <dgm:pt modelId="{862AF198-1C26-47CA-86DF-51F9C84E8C16}" type="pres">
      <dgm:prSet presAssocID="{84C37B7C-ED2F-44D7-B1E1-3B9A0E076FC6}" presName="spaceBetweenRectangles" presStyleCnt="0"/>
      <dgm:spPr/>
    </dgm:pt>
    <dgm:pt modelId="{B9A3B40C-CE75-4B86-8B97-CBF9BA7ECF63}" type="pres">
      <dgm:prSet presAssocID="{93C6FD95-B666-4E63-AE0C-B44C1F204F63}" presName="parentLin" presStyleCnt="0"/>
      <dgm:spPr/>
    </dgm:pt>
    <dgm:pt modelId="{75E0154E-E076-4F7B-AA11-95D0A970284F}" type="pres">
      <dgm:prSet presAssocID="{93C6FD95-B666-4E63-AE0C-B44C1F204F63}" presName="parentLeftMargin" presStyleLbl="node1" presStyleIdx="2" presStyleCnt="4"/>
      <dgm:spPr/>
    </dgm:pt>
    <dgm:pt modelId="{81865BCB-4CCC-4DC6-A216-8F2303F25832}" type="pres">
      <dgm:prSet presAssocID="{93C6FD95-B666-4E63-AE0C-B44C1F204F63}" presName="parentText" presStyleLbl="node1" presStyleIdx="3" presStyleCnt="4">
        <dgm:presLayoutVars>
          <dgm:chMax val="0"/>
          <dgm:bulletEnabled val="1"/>
        </dgm:presLayoutVars>
      </dgm:prSet>
      <dgm:spPr/>
    </dgm:pt>
    <dgm:pt modelId="{92F969B8-563B-4D3E-B070-81B73671322A}" type="pres">
      <dgm:prSet presAssocID="{93C6FD95-B666-4E63-AE0C-B44C1F204F63}" presName="negativeSpace" presStyleCnt="0"/>
      <dgm:spPr/>
    </dgm:pt>
    <dgm:pt modelId="{40885DE7-ABB7-414B-8D80-B482F6F0E580}" type="pres">
      <dgm:prSet presAssocID="{93C6FD95-B666-4E63-AE0C-B44C1F204F63}" presName="childText" presStyleLbl="conFgAcc1" presStyleIdx="3" presStyleCnt="4">
        <dgm:presLayoutVars>
          <dgm:bulletEnabled val="1"/>
        </dgm:presLayoutVars>
      </dgm:prSet>
      <dgm:spPr/>
    </dgm:pt>
  </dgm:ptLst>
  <dgm:cxnLst>
    <dgm:cxn modelId="{E5D86A03-E229-425B-9DE8-5C2943555B16}" type="presOf" srcId="{D187E788-0020-4179-AA5C-8FC99DA9CA76}" destId="{70173937-417D-428B-944D-B8036A43315D}" srcOrd="0" destOrd="0" presId="urn:microsoft.com/office/officeart/2005/8/layout/list1"/>
    <dgm:cxn modelId="{7C0F5A04-E5A7-4CAC-ABD1-739F1DE77A62}" type="presOf" srcId="{BF44F61D-09E2-49DD-AE4C-2DB290998880}" destId="{9F1C240A-E901-431F-8A0A-5A842707FADB}" srcOrd="1" destOrd="0" presId="urn:microsoft.com/office/officeart/2005/8/layout/list1"/>
    <dgm:cxn modelId="{13312605-729C-4219-BE83-27DA719B11FC}" type="presOf" srcId="{D187E788-0020-4179-AA5C-8FC99DA9CA76}" destId="{D14CD607-4895-492F-82D6-C93ABF222348}" srcOrd="1" destOrd="0" presId="urn:microsoft.com/office/officeart/2005/8/layout/list1"/>
    <dgm:cxn modelId="{5519030E-49B1-4107-B1B9-3EFE9A0B187C}" srcId="{BF44F61D-09E2-49DD-AE4C-2DB290998880}" destId="{9A94A7C7-BE7D-425F-8D19-3096DD79AF30}" srcOrd="1" destOrd="0" parTransId="{211B2CD3-4150-4F81-A423-E9C88946D768}" sibTransId="{D5029A66-DD24-45E7-89C5-F1A68062ADAC}"/>
    <dgm:cxn modelId="{BEB16112-3576-4CC9-A156-400CB399E6B0}" type="presOf" srcId="{4997078A-795B-4F45-8A3B-DC1B5612AAE2}" destId="{40885DE7-ABB7-414B-8D80-B482F6F0E580}" srcOrd="0" destOrd="0" presId="urn:microsoft.com/office/officeart/2005/8/layout/list1"/>
    <dgm:cxn modelId="{3F9E281F-0780-4F51-88DD-774340CF8A9C}" type="presOf" srcId="{93C6FD95-B666-4E63-AE0C-B44C1F204F63}" destId="{75E0154E-E076-4F7B-AA11-95D0A970284F}" srcOrd="0" destOrd="0" presId="urn:microsoft.com/office/officeart/2005/8/layout/list1"/>
    <dgm:cxn modelId="{B6855420-4443-45CC-888C-1BB304C6F087}" type="presOf" srcId="{93C6FD95-B666-4E63-AE0C-B44C1F204F63}" destId="{81865BCB-4CCC-4DC6-A216-8F2303F25832}" srcOrd="1" destOrd="0" presId="urn:microsoft.com/office/officeart/2005/8/layout/list1"/>
    <dgm:cxn modelId="{EEBC5337-EA49-4FBA-B303-CFD257436A7C}" type="presOf" srcId="{5F8D104C-0184-40B7-9B38-6B37480BA7A0}" destId="{CF8ABFFE-51A4-48C9-9141-9CA82E1B4903}" srcOrd="0" destOrd="0" presId="urn:microsoft.com/office/officeart/2005/8/layout/list1"/>
    <dgm:cxn modelId="{2861203B-633D-4839-955E-C41BF6EDF6F1}" srcId="{BF44F61D-09E2-49DD-AE4C-2DB290998880}" destId="{AADC1E02-6F0C-46EF-948E-75C4DFB73847}" srcOrd="0" destOrd="0" parTransId="{6CED0BEA-1930-4804-B48F-15E019928652}" sibTransId="{19D27E22-BDC4-4030-82B8-5CF2B863713C}"/>
    <dgm:cxn modelId="{07667A5D-CE78-4771-BA9E-8662A5A4F970}" type="presOf" srcId="{9A94A7C7-BE7D-425F-8D19-3096DD79AF30}" destId="{DB7420CC-6C8B-4F0A-A32C-9ED33961A049}" srcOrd="0" destOrd="1" presId="urn:microsoft.com/office/officeart/2005/8/layout/list1"/>
    <dgm:cxn modelId="{2BB5B65D-7632-4B55-A9A6-8443F677D732}" srcId="{93C6FD95-B666-4E63-AE0C-B44C1F204F63}" destId="{4997078A-795B-4F45-8A3B-DC1B5612AAE2}" srcOrd="0" destOrd="0" parTransId="{A0685E08-C95A-4F68-8AC5-8D5079B265F5}" sibTransId="{C7E2BD2F-87C4-4585-86C3-71D876199550}"/>
    <dgm:cxn modelId="{EC611D45-2250-4F0F-9901-E9CE410499D7}" type="presOf" srcId="{83F00BD1-41C7-467E-9CC3-3D9511ADB0D8}" destId="{ED2A2871-A5F6-4C1D-99A6-829093D4AE1C}" srcOrd="0" destOrd="0" presId="urn:microsoft.com/office/officeart/2005/8/layout/list1"/>
    <dgm:cxn modelId="{22C5D566-FD4F-49A7-B341-66B159CE588D}" srcId="{83F00BD1-41C7-467E-9CC3-3D9511ADB0D8}" destId="{BF44F61D-09E2-49DD-AE4C-2DB290998880}" srcOrd="2" destOrd="0" parTransId="{EB6B3912-9E9F-41B6-80B3-2DBB19583652}" sibTransId="{84C37B7C-ED2F-44D7-B1E1-3B9A0E076FC6}"/>
    <dgm:cxn modelId="{01892F71-7182-4AE6-9F5A-C8472C185BB1}" srcId="{D187E788-0020-4179-AA5C-8FC99DA9CA76}" destId="{0BE726C5-D40A-4724-99A2-86B339C518DF}" srcOrd="0" destOrd="0" parTransId="{19541FA8-FA14-4DF2-8377-0722F66C5B60}" sibTransId="{5FE3F2F7-8FF1-4F15-8463-DCFF0228221A}"/>
    <dgm:cxn modelId="{77009874-83A5-42A7-808C-4095710D294B}" srcId="{B3ADF53D-1771-4748-8218-7E9F74EB845F}" destId="{5F8D104C-0184-40B7-9B38-6B37480BA7A0}" srcOrd="0" destOrd="0" parTransId="{23638FBB-5318-45E5-9C6D-86CD9455370F}" sibTransId="{B93F6623-0EA8-4CE2-BF84-0321842E297F}"/>
    <dgm:cxn modelId="{6E174F81-6BAB-491B-9D50-BECB9D023234}" srcId="{83F00BD1-41C7-467E-9CC3-3D9511ADB0D8}" destId="{B3ADF53D-1771-4748-8218-7E9F74EB845F}" srcOrd="0" destOrd="0" parTransId="{BECB2730-4DB8-4364-8BE6-7CF2F5C787E3}" sibTransId="{7270A521-92E2-464F-BF5B-D652BFA2F998}"/>
    <dgm:cxn modelId="{B8E33687-D14C-4D33-BB7E-0723FB9D27BF}" type="presOf" srcId="{D0DD4C5E-1EE9-4A8A-A98E-7187F60FBD94}" destId="{40885DE7-ABB7-414B-8D80-B482F6F0E580}" srcOrd="0" destOrd="1" presId="urn:microsoft.com/office/officeart/2005/8/layout/list1"/>
    <dgm:cxn modelId="{837C7497-3A4F-4586-BEE9-F83FF08F602D}" type="presOf" srcId="{B3ADF53D-1771-4748-8218-7E9F74EB845F}" destId="{765C48A0-AB14-4023-BF28-221799178133}" srcOrd="1" destOrd="0" presId="urn:microsoft.com/office/officeart/2005/8/layout/list1"/>
    <dgm:cxn modelId="{303E5DAD-E985-4273-97ED-60EDCC51C3D6}" srcId="{83F00BD1-41C7-467E-9CC3-3D9511ADB0D8}" destId="{93C6FD95-B666-4E63-AE0C-B44C1F204F63}" srcOrd="3" destOrd="0" parTransId="{2D2E3846-EF6D-4189-AF85-689B40AB5374}" sibTransId="{178973CB-8CDA-48A8-9DA2-6AB129D0AFF2}"/>
    <dgm:cxn modelId="{68D65DC7-ECDE-4C45-BED1-363D8CCCE74D}" type="presOf" srcId="{B3ADF53D-1771-4748-8218-7E9F74EB845F}" destId="{69B5B195-7265-4944-B5BA-36565F46BF0D}" srcOrd="0" destOrd="0" presId="urn:microsoft.com/office/officeart/2005/8/layout/list1"/>
    <dgm:cxn modelId="{F0A0F8D7-52C7-45A2-AD65-F5A6170F54F5}" srcId="{83F00BD1-41C7-467E-9CC3-3D9511ADB0D8}" destId="{D187E788-0020-4179-AA5C-8FC99DA9CA76}" srcOrd="1" destOrd="0" parTransId="{5F03B90F-1064-4308-A443-27DFAC54A208}" sibTransId="{FAC8FD11-0F62-49D8-97B0-4B079078702D}"/>
    <dgm:cxn modelId="{269B8FD9-0B73-451F-8ACF-265319E128B3}" type="presOf" srcId="{AADC1E02-6F0C-46EF-948E-75C4DFB73847}" destId="{DB7420CC-6C8B-4F0A-A32C-9ED33961A049}" srcOrd="0" destOrd="0" presId="urn:microsoft.com/office/officeart/2005/8/layout/list1"/>
    <dgm:cxn modelId="{54483CEA-C964-4024-BFBD-4971D51F382A}" type="presOf" srcId="{BF44F61D-09E2-49DD-AE4C-2DB290998880}" destId="{FC9A8AF5-8E08-4E9E-AFE1-EE25D36FA31D}" srcOrd="0" destOrd="0" presId="urn:microsoft.com/office/officeart/2005/8/layout/list1"/>
    <dgm:cxn modelId="{D6825DF1-EBF7-48F0-BB37-30195ABECD87}" type="presOf" srcId="{0BE726C5-D40A-4724-99A2-86B339C518DF}" destId="{692B30CE-1387-4140-ADF7-34B685393CDE}" srcOrd="0" destOrd="0" presId="urn:microsoft.com/office/officeart/2005/8/layout/list1"/>
    <dgm:cxn modelId="{F5704AF4-3BDE-446E-93CF-24A8010D311A}" srcId="{93C6FD95-B666-4E63-AE0C-B44C1F204F63}" destId="{D0DD4C5E-1EE9-4A8A-A98E-7187F60FBD94}" srcOrd="1" destOrd="0" parTransId="{57FC5B86-DCDC-4A2F-827A-537351985109}" sibTransId="{295F5082-1675-4DA2-AF03-21231573D726}"/>
    <dgm:cxn modelId="{A73E8607-3101-49E5-8EBC-47AFC72C8D4F}" type="presParOf" srcId="{ED2A2871-A5F6-4C1D-99A6-829093D4AE1C}" destId="{069D9259-0C9B-45FB-8F0C-FC55BFDC25A9}" srcOrd="0" destOrd="0" presId="urn:microsoft.com/office/officeart/2005/8/layout/list1"/>
    <dgm:cxn modelId="{3302FCAF-A45A-49C6-83E9-B65A57C67C84}" type="presParOf" srcId="{069D9259-0C9B-45FB-8F0C-FC55BFDC25A9}" destId="{69B5B195-7265-4944-B5BA-36565F46BF0D}" srcOrd="0" destOrd="0" presId="urn:microsoft.com/office/officeart/2005/8/layout/list1"/>
    <dgm:cxn modelId="{6E3B3948-935C-491F-93ED-2D8B625B3E7E}" type="presParOf" srcId="{069D9259-0C9B-45FB-8F0C-FC55BFDC25A9}" destId="{765C48A0-AB14-4023-BF28-221799178133}" srcOrd="1" destOrd="0" presId="urn:microsoft.com/office/officeart/2005/8/layout/list1"/>
    <dgm:cxn modelId="{25940AC1-9C70-470C-8BE3-6A1B887C984A}" type="presParOf" srcId="{ED2A2871-A5F6-4C1D-99A6-829093D4AE1C}" destId="{C7ECF155-56B0-48BC-AC5C-EBB3DAB0EF54}" srcOrd="1" destOrd="0" presId="urn:microsoft.com/office/officeart/2005/8/layout/list1"/>
    <dgm:cxn modelId="{234D4C0F-0778-46FF-97A8-8F088254610F}" type="presParOf" srcId="{ED2A2871-A5F6-4C1D-99A6-829093D4AE1C}" destId="{CF8ABFFE-51A4-48C9-9141-9CA82E1B4903}" srcOrd="2" destOrd="0" presId="urn:microsoft.com/office/officeart/2005/8/layout/list1"/>
    <dgm:cxn modelId="{F02F1A7E-95DF-43F7-92CC-3EEED67872D8}" type="presParOf" srcId="{ED2A2871-A5F6-4C1D-99A6-829093D4AE1C}" destId="{603E0814-9AF7-401E-AD5C-534289B93C0D}" srcOrd="3" destOrd="0" presId="urn:microsoft.com/office/officeart/2005/8/layout/list1"/>
    <dgm:cxn modelId="{D9EDE789-3C00-42F5-B5DC-8734FFDE19DD}" type="presParOf" srcId="{ED2A2871-A5F6-4C1D-99A6-829093D4AE1C}" destId="{A35966B8-D237-4B0F-B57E-F7B36337612C}" srcOrd="4" destOrd="0" presId="urn:microsoft.com/office/officeart/2005/8/layout/list1"/>
    <dgm:cxn modelId="{AAF95811-9E2A-4ACB-89CF-E4BABA486149}" type="presParOf" srcId="{A35966B8-D237-4B0F-B57E-F7B36337612C}" destId="{70173937-417D-428B-944D-B8036A43315D}" srcOrd="0" destOrd="0" presId="urn:microsoft.com/office/officeart/2005/8/layout/list1"/>
    <dgm:cxn modelId="{310B1A1F-63C2-4C8D-82D5-7BF3D7B05B8E}" type="presParOf" srcId="{A35966B8-D237-4B0F-B57E-F7B36337612C}" destId="{D14CD607-4895-492F-82D6-C93ABF222348}" srcOrd="1" destOrd="0" presId="urn:microsoft.com/office/officeart/2005/8/layout/list1"/>
    <dgm:cxn modelId="{C26A8D3B-13F3-46D4-959D-046FE0A90741}" type="presParOf" srcId="{ED2A2871-A5F6-4C1D-99A6-829093D4AE1C}" destId="{C6FD4993-67B1-4EAF-939F-65A49FAD3A69}" srcOrd="5" destOrd="0" presId="urn:microsoft.com/office/officeart/2005/8/layout/list1"/>
    <dgm:cxn modelId="{6600D445-8543-4809-9A39-D064FB20A72A}" type="presParOf" srcId="{ED2A2871-A5F6-4C1D-99A6-829093D4AE1C}" destId="{692B30CE-1387-4140-ADF7-34B685393CDE}" srcOrd="6" destOrd="0" presId="urn:microsoft.com/office/officeart/2005/8/layout/list1"/>
    <dgm:cxn modelId="{416B0D77-71B8-4A0C-82A8-83246D044A5C}" type="presParOf" srcId="{ED2A2871-A5F6-4C1D-99A6-829093D4AE1C}" destId="{326BF30B-A6AD-4049-ABC1-286995A7B1F7}" srcOrd="7" destOrd="0" presId="urn:microsoft.com/office/officeart/2005/8/layout/list1"/>
    <dgm:cxn modelId="{3B3441ED-95B1-46C8-A1FD-671579FE58BC}" type="presParOf" srcId="{ED2A2871-A5F6-4C1D-99A6-829093D4AE1C}" destId="{6F0E740A-D9E9-4F6B-A061-95E379B3D91A}" srcOrd="8" destOrd="0" presId="urn:microsoft.com/office/officeart/2005/8/layout/list1"/>
    <dgm:cxn modelId="{57186396-D97F-48D0-AD4F-72EBD3B11AC7}" type="presParOf" srcId="{6F0E740A-D9E9-4F6B-A061-95E379B3D91A}" destId="{FC9A8AF5-8E08-4E9E-AFE1-EE25D36FA31D}" srcOrd="0" destOrd="0" presId="urn:microsoft.com/office/officeart/2005/8/layout/list1"/>
    <dgm:cxn modelId="{B004C96E-128E-4462-92F0-C39711F5C762}" type="presParOf" srcId="{6F0E740A-D9E9-4F6B-A061-95E379B3D91A}" destId="{9F1C240A-E901-431F-8A0A-5A842707FADB}" srcOrd="1" destOrd="0" presId="urn:microsoft.com/office/officeart/2005/8/layout/list1"/>
    <dgm:cxn modelId="{2C4DDD99-5692-4FA0-AC8E-B25BCEF8E9E4}" type="presParOf" srcId="{ED2A2871-A5F6-4C1D-99A6-829093D4AE1C}" destId="{82F38330-39CC-4E3E-8420-F524827184DE}" srcOrd="9" destOrd="0" presId="urn:microsoft.com/office/officeart/2005/8/layout/list1"/>
    <dgm:cxn modelId="{2B02E23B-F569-4BEB-A4DE-CF1D20948B1C}" type="presParOf" srcId="{ED2A2871-A5F6-4C1D-99A6-829093D4AE1C}" destId="{DB7420CC-6C8B-4F0A-A32C-9ED33961A049}" srcOrd="10" destOrd="0" presId="urn:microsoft.com/office/officeart/2005/8/layout/list1"/>
    <dgm:cxn modelId="{F6C364F1-60EF-4AA5-BA35-0058E460D2F6}" type="presParOf" srcId="{ED2A2871-A5F6-4C1D-99A6-829093D4AE1C}" destId="{862AF198-1C26-47CA-86DF-51F9C84E8C16}" srcOrd="11" destOrd="0" presId="urn:microsoft.com/office/officeart/2005/8/layout/list1"/>
    <dgm:cxn modelId="{26166562-9517-4796-91A5-EC3ED817BB4D}" type="presParOf" srcId="{ED2A2871-A5F6-4C1D-99A6-829093D4AE1C}" destId="{B9A3B40C-CE75-4B86-8B97-CBF9BA7ECF63}" srcOrd="12" destOrd="0" presId="urn:microsoft.com/office/officeart/2005/8/layout/list1"/>
    <dgm:cxn modelId="{C79A005B-89F5-4B47-8860-3DD9EE07E6FC}" type="presParOf" srcId="{B9A3B40C-CE75-4B86-8B97-CBF9BA7ECF63}" destId="{75E0154E-E076-4F7B-AA11-95D0A970284F}" srcOrd="0" destOrd="0" presId="urn:microsoft.com/office/officeart/2005/8/layout/list1"/>
    <dgm:cxn modelId="{1A9A7B80-F2BC-4C88-8BF0-DF8C0D1DBD9F}" type="presParOf" srcId="{B9A3B40C-CE75-4B86-8B97-CBF9BA7ECF63}" destId="{81865BCB-4CCC-4DC6-A216-8F2303F25832}" srcOrd="1" destOrd="0" presId="urn:microsoft.com/office/officeart/2005/8/layout/list1"/>
    <dgm:cxn modelId="{AA005AF9-F184-4C69-9913-CEAF0D510776}" type="presParOf" srcId="{ED2A2871-A5F6-4C1D-99A6-829093D4AE1C}" destId="{92F969B8-563B-4D3E-B070-81B73671322A}" srcOrd="13" destOrd="0" presId="urn:microsoft.com/office/officeart/2005/8/layout/list1"/>
    <dgm:cxn modelId="{CF591F78-4082-4D2A-BEFD-11E4876B5879}" type="presParOf" srcId="{ED2A2871-A5F6-4C1D-99A6-829093D4AE1C}" destId="{40885DE7-ABB7-414B-8D80-B482F6F0E58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580AB1-6DF3-4CBD-8B25-A0DAE497197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8AADEB3D-EBAE-4FF8-BC16-E385C8DDE585}">
      <dgm:prSet/>
      <dgm:spPr/>
      <dgm:t>
        <a:bodyPr/>
        <a:lstStyle/>
        <a:p>
          <a:r>
            <a:rPr lang="en-US" b="0"/>
            <a:t>ERCOT will identify any near-term implications to current or proposed programs</a:t>
          </a:r>
          <a:endParaRPr lang="en-US"/>
        </a:p>
      </dgm:t>
    </dgm:pt>
    <dgm:pt modelId="{4616F739-BCD2-45CB-94AE-B38B56FC719B}" type="parTrans" cxnId="{8F18BAE3-E995-48F8-8EB8-5EFFC41A5E1B}">
      <dgm:prSet/>
      <dgm:spPr/>
      <dgm:t>
        <a:bodyPr/>
        <a:lstStyle/>
        <a:p>
          <a:endParaRPr lang="en-US"/>
        </a:p>
      </dgm:t>
    </dgm:pt>
    <dgm:pt modelId="{623D6C25-8A72-4B73-826F-85CB3E60248F}" type="sibTrans" cxnId="{8F18BAE3-E995-48F8-8EB8-5EFFC41A5E1B}">
      <dgm:prSet/>
      <dgm:spPr/>
      <dgm:t>
        <a:bodyPr/>
        <a:lstStyle/>
        <a:p>
          <a:endParaRPr lang="en-US"/>
        </a:p>
      </dgm:t>
    </dgm:pt>
    <dgm:pt modelId="{469320ED-DC29-407A-A51A-10926B07CE57}">
      <dgm:prSet/>
      <dgm:spPr/>
      <dgm:t>
        <a:bodyPr/>
        <a:lstStyle/>
        <a:p>
          <a:r>
            <a:rPr lang="en-US" b="0"/>
            <a:t>ERCOT will work with the PUC and seek further guidance as appropriate</a:t>
          </a:r>
          <a:endParaRPr lang="en-US"/>
        </a:p>
      </dgm:t>
    </dgm:pt>
    <dgm:pt modelId="{42B07670-FED2-48D8-9DB6-82907CB3363E}" type="parTrans" cxnId="{196B1846-5B19-48BA-9CBF-3999F27853FE}">
      <dgm:prSet/>
      <dgm:spPr/>
      <dgm:t>
        <a:bodyPr/>
        <a:lstStyle/>
        <a:p>
          <a:endParaRPr lang="en-US"/>
        </a:p>
      </dgm:t>
    </dgm:pt>
    <dgm:pt modelId="{1231ADDF-8698-459E-A6F3-AEFC78F2D295}" type="sibTrans" cxnId="{196B1846-5B19-48BA-9CBF-3999F27853FE}">
      <dgm:prSet/>
      <dgm:spPr/>
      <dgm:t>
        <a:bodyPr/>
        <a:lstStyle/>
        <a:p>
          <a:endParaRPr lang="en-US"/>
        </a:p>
      </dgm:t>
    </dgm:pt>
    <dgm:pt modelId="{47342A09-184E-4075-BCD9-5CA4C5434E58}">
      <dgm:prSet/>
      <dgm:spPr/>
      <dgm:t>
        <a:bodyPr/>
        <a:lstStyle/>
        <a:p>
          <a:r>
            <a:rPr lang="en-US" b="0"/>
            <a:t>ERCOT will work with stakeholders to enhance and promote demand response solutions, including residential demand response</a:t>
          </a:r>
          <a:endParaRPr lang="en-US"/>
        </a:p>
      </dgm:t>
    </dgm:pt>
    <dgm:pt modelId="{57E61C1A-AD83-4501-9A84-621A059D9488}" type="parTrans" cxnId="{6A35D289-17A3-428E-8B0D-EA449B483873}">
      <dgm:prSet/>
      <dgm:spPr/>
      <dgm:t>
        <a:bodyPr/>
        <a:lstStyle/>
        <a:p>
          <a:endParaRPr lang="en-US"/>
        </a:p>
      </dgm:t>
    </dgm:pt>
    <dgm:pt modelId="{AB3009B9-0070-4AE0-8C19-30E0F19C7026}" type="sibTrans" cxnId="{6A35D289-17A3-428E-8B0D-EA449B483873}">
      <dgm:prSet/>
      <dgm:spPr/>
      <dgm:t>
        <a:bodyPr/>
        <a:lstStyle/>
        <a:p>
          <a:endParaRPr lang="en-US"/>
        </a:p>
      </dgm:t>
    </dgm:pt>
    <dgm:pt modelId="{B2DC65CC-6FE2-473D-BFD6-A7DB3BEFA359}">
      <dgm:prSet/>
      <dgm:spPr/>
      <dgm:t>
        <a:bodyPr/>
        <a:lstStyle/>
        <a:p>
          <a:r>
            <a:rPr lang="en-US" dirty="0"/>
            <a:t>ERCOT will evaluate both residential demand response and DRRS+ as part of the Reliability Standard Assessment Study process</a:t>
          </a:r>
        </a:p>
      </dgm:t>
    </dgm:pt>
    <dgm:pt modelId="{19BF68DF-FB80-468C-9274-387870C7D683}" type="parTrans" cxnId="{72751F22-CB0E-428D-8853-0F5C35A70CB1}">
      <dgm:prSet/>
      <dgm:spPr/>
      <dgm:t>
        <a:bodyPr/>
        <a:lstStyle/>
        <a:p>
          <a:endParaRPr lang="en-US"/>
        </a:p>
      </dgm:t>
    </dgm:pt>
    <dgm:pt modelId="{1B30ACEF-AF52-4EE1-A671-0E5EB525A9AB}" type="sibTrans" cxnId="{72751F22-CB0E-428D-8853-0F5C35A70CB1}">
      <dgm:prSet/>
      <dgm:spPr/>
      <dgm:t>
        <a:bodyPr/>
        <a:lstStyle/>
        <a:p>
          <a:endParaRPr lang="en-US"/>
        </a:p>
      </dgm:t>
    </dgm:pt>
    <dgm:pt modelId="{29F42069-D79B-4FF5-92D4-56AC9A9712D6}" type="pres">
      <dgm:prSet presAssocID="{94580AB1-6DF3-4CBD-8B25-A0DAE4971978}" presName="Name0" presStyleCnt="0">
        <dgm:presLayoutVars>
          <dgm:dir/>
          <dgm:resizeHandles val="exact"/>
        </dgm:presLayoutVars>
      </dgm:prSet>
      <dgm:spPr/>
    </dgm:pt>
    <dgm:pt modelId="{E714DA29-65A4-40F0-BB31-C3FED682C918}" type="pres">
      <dgm:prSet presAssocID="{8AADEB3D-EBAE-4FF8-BC16-E385C8DDE585}" presName="node" presStyleLbl="node1" presStyleIdx="0" presStyleCnt="4">
        <dgm:presLayoutVars>
          <dgm:bulletEnabled val="1"/>
        </dgm:presLayoutVars>
      </dgm:prSet>
      <dgm:spPr/>
    </dgm:pt>
    <dgm:pt modelId="{F825B349-1870-4909-B46F-CF0DCFBE5A02}" type="pres">
      <dgm:prSet presAssocID="{623D6C25-8A72-4B73-826F-85CB3E60248F}" presName="sibTrans" presStyleLbl="sibTrans2D1" presStyleIdx="0" presStyleCnt="3"/>
      <dgm:spPr/>
    </dgm:pt>
    <dgm:pt modelId="{7F9BF5F3-E435-49FC-B472-EB06E76BF84B}" type="pres">
      <dgm:prSet presAssocID="{623D6C25-8A72-4B73-826F-85CB3E60248F}" presName="connectorText" presStyleLbl="sibTrans2D1" presStyleIdx="0" presStyleCnt="3"/>
      <dgm:spPr/>
    </dgm:pt>
    <dgm:pt modelId="{DB3BCF55-355A-4C78-BB8C-DC1594E777B3}" type="pres">
      <dgm:prSet presAssocID="{469320ED-DC29-407A-A51A-10926B07CE57}" presName="node" presStyleLbl="node1" presStyleIdx="1" presStyleCnt="4">
        <dgm:presLayoutVars>
          <dgm:bulletEnabled val="1"/>
        </dgm:presLayoutVars>
      </dgm:prSet>
      <dgm:spPr/>
    </dgm:pt>
    <dgm:pt modelId="{D17BFF89-0D76-4AD5-B737-A1BB8C46E662}" type="pres">
      <dgm:prSet presAssocID="{1231ADDF-8698-459E-A6F3-AEFC78F2D295}" presName="sibTrans" presStyleLbl="sibTrans2D1" presStyleIdx="1" presStyleCnt="3"/>
      <dgm:spPr/>
    </dgm:pt>
    <dgm:pt modelId="{65BDB867-F8F2-4222-9BCC-44C4271ED2BE}" type="pres">
      <dgm:prSet presAssocID="{1231ADDF-8698-459E-A6F3-AEFC78F2D295}" presName="connectorText" presStyleLbl="sibTrans2D1" presStyleIdx="1" presStyleCnt="3"/>
      <dgm:spPr/>
    </dgm:pt>
    <dgm:pt modelId="{E4EDCCE1-BD79-49A6-9B73-04A4C288E490}" type="pres">
      <dgm:prSet presAssocID="{47342A09-184E-4075-BCD9-5CA4C5434E58}" presName="node" presStyleLbl="node1" presStyleIdx="2" presStyleCnt="4">
        <dgm:presLayoutVars>
          <dgm:bulletEnabled val="1"/>
        </dgm:presLayoutVars>
      </dgm:prSet>
      <dgm:spPr/>
    </dgm:pt>
    <dgm:pt modelId="{DDFC9584-238A-4DFF-BBF0-00A383FFD6DE}" type="pres">
      <dgm:prSet presAssocID="{AB3009B9-0070-4AE0-8C19-30E0F19C7026}" presName="sibTrans" presStyleLbl="sibTrans2D1" presStyleIdx="2" presStyleCnt="3"/>
      <dgm:spPr/>
    </dgm:pt>
    <dgm:pt modelId="{9DABA9FA-A1D0-43D7-A32A-BC31617102B9}" type="pres">
      <dgm:prSet presAssocID="{AB3009B9-0070-4AE0-8C19-30E0F19C7026}" presName="connectorText" presStyleLbl="sibTrans2D1" presStyleIdx="2" presStyleCnt="3"/>
      <dgm:spPr/>
    </dgm:pt>
    <dgm:pt modelId="{DA6232E3-5039-44C2-B3F7-B267631EDB22}" type="pres">
      <dgm:prSet presAssocID="{B2DC65CC-6FE2-473D-BFD6-A7DB3BEFA359}" presName="node" presStyleLbl="node1" presStyleIdx="3" presStyleCnt="4">
        <dgm:presLayoutVars>
          <dgm:bulletEnabled val="1"/>
        </dgm:presLayoutVars>
      </dgm:prSet>
      <dgm:spPr/>
    </dgm:pt>
  </dgm:ptLst>
  <dgm:cxnLst>
    <dgm:cxn modelId="{72751F22-CB0E-428D-8853-0F5C35A70CB1}" srcId="{94580AB1-6DF3-4CBD-8B25-A0DAE4971978}" destId="{B2DC65CC-6FE2-473D-BFD6-A7DB3BEFA359}" srcOrd="3" destOrd="0" parTransId="{19BF68DF-FB80-468C-9274-387870C7D683}" sibTransId="{1B30ACEF-AF52-4EE1-A671-0E5EB525A9AB}"/>
    <dgm:cxn modelId="{F3C8D82F-3540-4941-9EDF-73F77DF5A29E}" type="presOf" srcId="{8AADEB3D-EBAE-4FF8-BC16-E385C8DDE585}" destId="{E714DA29-65A4-40F0-BB31-C3FED682C918}" srcOrd="0" destOrd="0" presId="urn:microsoft.com/office/officeart/2005/8/layout/process1"/>
    <dgm:cxn modelId="{57395635-B160-4C57-8811-1A4B758D95A0}" type="presOf" srcId="{1231ADDF-8698-459E-A6F3-AEFC78F2D295}" destId="{65BDB867-F8F2-4222-9BCC-44C4271ED2BE}" srcOrd="1" destOrd="0" presId="urn:microsoft.com/office/officeart/2005/8/layout/process1"/>
    <dgm:cxn modelId="{7543C536-8FC4-4088-A723-6C6FEFABA889}" type="presOf" srcId="{94580AB1-6DF3-4CBD-8B25-A0DAE4971978}" destId="{29F42069-D79B-4FF5-92D4-56AC9A9712D6}" srcOrd="0" destOrd="0" presId="urn:microsoft.com/office/officeart/2005/8/layout/process1"/>
    <dgm:cxn modelId="{A5C40142-55E2-42EE-9FE0-6BCCD2234FD9}" type="presOf" srcId="{469320ED-DC29-407A-A51A-10926B07CE57}" destId="{DB3BCF55-355A-4C78-BB8C-DC1594E777B3}" srcOrd="0" destOrd="0" presId="urn:microsoft.com/office/officeart/2005/8/layout/process1"/>
    <dgm:cxn modelId="{196B1846-5B19-48BA-9CBF-3999F27853FE}" srcId="{94580AB1-6DF3-4CBD-8B25-A0DAE4971978}" destId="{469320ED-DC29-407A-A51A-10926B07CE57}" srcOrd="1" destOrd="0" parTransId="{42B07670-FED2-48D8-9DB6-82907CB3363E}" sibTransId="{1231ADDF-8698-459E-A6F3-AEFC78F2D295}"/>
    <dgm:cxn modelId="{D023544A-F5B7-415C-B453-882CEDB1CB51}" type="presOf" srcId="{1231ADDF-8698-459E-A6F3-AEFC78F2D295}" destId="{D17BFF89-0D76-4AD5-B737-A1BB8C46E662}" srcOrd="0" destOrd="0" presId="urn:microsoft.com/office/officeart/2005/8/layout/process1"/>
    <dgm:cxn modelId="{F77E9579-3191-475C-BDCF-2BB50834449E}" type="presOf" srcId="{47342A09-184E-4075-BCD9-5CA4C5434E58}" destId="{E4EDCCE1-BD79-49A6-9B73-04A4C288E490}" srcOrd="0" destOrd="0" presId="urn:microsoft.com/office/officeart/2005/8/layout/process1"/>
    <dgm:cxn modelId="{5CC0127F-873C-4DEE-A77A-01F7407D0E2A}" type="presOf" srcId="{B2DC65CC-6FE2-473D-BFD6-A7DB3BEFA359}" destId="{DA6232E3-5039-44C2-B3F7-B267631EDB22}" srcOrd="0" destOrd="0" presId="urn:microsoft.com/office/officeart/2005/8/layout/process1"/>
    <dgm:cxn modelId="{6A35D289-17A3-428E-8B0D-EA449B483873}" srcId="{94580AB1-6DF3-4CBD-8B25-A0DAE4971978}" destId="{47342A09-184E-4075-BCD9-5CA4C5434E58}" srcOrd="2" destOrd="0" parTransId="{57E61C1A-AD83-4501-9A84-621A059D9488}" sibTransId="{AB3009B9-0070-4AE0-8C19-30E0F19C7026}"/>
    <dgm:cxn modelId="{58D9708A-84B3-451A-8D9F-62EABF39E471}" type="presOf" srcId="{623D6C25-8A72-4B73-826F-85CB3E60248F}" destId="{F825B349-1870-4909-B46F-CF0DCFBE5A02}" srcOrd="0" destOrd="0" presId="urn:microsoft.com/office/officeart/2005/8/layout/process1"/>
    <dgm:cxn modelId="{5F485096-CFA1-43C3-9E33-81BA2A0E9E0C}" type="presOf" srcId="{623D6C25-8A72-4B73-826F-85CB3E60248F}" destId="{7F9BF5F3-E435-49FC-B472-EB06E76BF84B}" srcOrd="1" destOrd="0" presId="urn:microsoft.com/office/officeart/2005/8/layout/process1"/>
    <dgm:cxn modelId="{03BBAFC6-7912-4CDE-ADEF-B8491347EE11}" type="presOf" srcId="{AB3009B9-0070-4AE0-8C19-30E0F19C7026}" destId="{9DABA9FA-A1D0-43D7-A32A-BC31617102B9}" srcOrd="1" destOrd="0" presId="urn:microsoft.com/office/officeart/2005/8/layout/process1"/>
    <dgm:cxn modelId="{EE2096C7-71F0-4262-9B25-1F01C32EFF2C}" type="presOf" srcId="{AB3009B9-0070-4AE0-8C19-30E0F19C7026}" destId="{DDFC9584-238A-4DFF-BBF0-00A383FFD6DE}" srcOrd="0" destOrd="0" presId="urn:microsoft.com/office/officeart/2005/8/layout/process1"/>
    <dgm:cxn modelId="{8F18BAE3-E995-48F8-8EB8-5EFFC41A5E1B}" srcId="{94580AB1-6DF3-4CBD-8B25-A0DAE4971978}" destId="{8AADEB3D-EBAE-4FF8-BC16-E385C8DDE585}" srcOrd="0" destOrd="0" parTransId="{4616F739-BCD2-45CB-94AE-B38B56FC719B}" sibTransId="{623D6C25-8A72-4B73-826F-85CB3E60248F}"/>
    <dgm:cxn modelId="{C1927E23-2FB1-444B-96AC-2232132EC623}" type="presParOf" srcId="{29F42069-D79B-4FF5-92D4-56AC9A9712D6}" destId="{E714DA29-65A4-40F0-BB31-C3FED682C918}" srcOrd="0" destOrd="0" presId="urn:microsoft.com/office/officeart/2005/8/layout/process1"/>
    <dgm:cxn modelId="{DBA24925-B649-4920-9580-A361A49991B9}" type="presParOf" srcId="{29F42069-D79B-4FF5-92D4-56AC9A9712D6}" destId="{F825B349-1870-4909-B46F-CF0DCFBE5A02}" srcOrd="1" destOrd="0" presId="urn:microsoft.com/office/officeart/2005/8/layout/process1"/>
    <dgm:cxn modelId="{53317DC7-922D-414A-889B-B52456859B17}" type="presParOf" srcId="{F825B349-1870-4909-B46F-CF0DCFBE5A02}" destId="{7F9BF5F3-E435-49FC-B472-EB06E76BF84B}" srcOrd="0" destOrd="0" presId="urn:microsoft.com/office/officeart/2005/8/layout/process1"/>
    <dgm:cxn modelId="{5CBDD73D-2C5B-4D5B-87C6-97355E4D38F3}" type="presParOf" srcId="{29F42069-D79B-4FF5-92D4-56AC9A9712D6}" destId="{DB3BCF55-355A-4C78-BB8C-DC1594E777B3}" srcOrd="2" destOrd="0" presId="urn:microsoft.com/office/officeart/2005/8/layout/process1"/>
    <dgm:cxn modelId="{1569962F-C590-44F9-BA48-9388B8F4E64C}" type="presParOf" srcId="{29F42069-D79B-4FF5-92D4-56AC9A9712D6}" destId="{D17BFF89-0D76-4AD5-B737-A1BB8C46E662}" srcOrd="3" destOrd="0" presId="urn:microsoft.com/office/officeart/2005/8/layout/process1"/>
    <dgm:cxn modelId="{8C6BDCDF-3797-4E74-895E-A2FD6C68F029}" type="presParOf" srcId="{D17BFF89-0D76-4AD5-B737-A1BB8C46E662}" destId="{65BDB867-F8F2-4222-9BCC-44C4271ED2BE}" srcOrd="0" destOrd="0" presId="urn:microsoft.com/office/officeart/2005/8/layout/process1"/>
    <dgm:cxn modelId="{550002AB-D8E5-4898-92E2-3ADA65FF55D2}" type="presParOf" srcId="{29F42069-D79B-4FF5-92D4-56AC9A9712D6}" destId="{E4EDCCE1-BD79-49A6-9B73-04A4C288E490}" srcOrd="4" destOrd="0" presId="urn:microsoft.com/office/officeart/2005/8/layout/process1"/>
    <dgm:cxn modelId="{2B5436DC-94B2-4B55-9795-57057B09B514}" type="presParOf" srcId="{29F42069-D79B-4FF5-92D4-56AC9A9712D6}" destId="{DDFC9584-238A-4DFF-BBF0-00A383FFD6DE}" srcOrd="5" destOrd="0" presId="urn:microsoft.com/office/officeart/2005/8/layout/process1"/>
    <dgm:cxn modelId="{50479743-AF8D-4E7D-8B86-43B09B7DC2A5}" type="presParOf" srcId="{DDFC9584-238A-4DFF-BBF0-00A383FFD6DE}" destId="{9DABA9FA-A1D0-43D7-A32A-BC31617102B9}" srcOrd="0" destOrd="0" presId="urn:microsoft.com/office/officeart/2005/8/layout/process1"/>
    <dgm:cxn modelId="{5C15900B-400C-4B47-8393-34F527267E49}" type="presParOf" srcId="{29F42069-D79B-4FF5-92D4-56AC9A9712D6}" destId="{DA6232E3-5039-44C2-B3F7-B267631EDB22}"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4A259-2D07-443C-86F8-CDEDDFA86515}">
      <dsp:nvSpPr>
        <dsp:cNvPr id="0" name=""/>
        <dsp:cNvSpPr/>
      </dsp:nvSpPr>
      <dsp:spPr>
        <a:xfrm>
          <a:off x="0" y="3541965"/>
          <a:ext cx="10759441" cy="1162552"/>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Combined, these challenges highlight the need for a range of </a:t>
          </a:r>
          <a:r>
            <a:rPr lang="en-US" sz="2800" kern="1200" dirty="0">
              <a:latin typeface="Arial"/>
            </a:rPr>
            <a:t>solutions</a:t>
          </a:r>
          <a:r>
            <a:rPr lang="en-US" sz="2800" kern="1200" dirty="0"/>
            <a:t> to ensure grid reliability and resource adequacy</a:t>
          </a:r>
        </a:p>
      </dsp:txBody>
      <dsp:txXfrm>
        <a:off x="0" y="3541965"/>
        <a:ext cx="10759441" cy="1162552"/>
      </dsp:txXfrm>
    </dsp:sp>
    <dsp:sp modelId="{FF757756-133C-4907-9C86-636E3E628184}">
      <dsp:nvSpPr>
        <dsp:cNvPr id="0" name=""/>
        <dsp:cNvSpPr/>
      </dsp:nvSpPr>
      <dsp:spPr>
        <a:xfrm rot="10800000">
          <a:off x="0" y="1771398"/>
          <a:ext cx="10759441" cy="1788005"/>
        </a:xfrm>
        <a:prstGeom prst="upArrowCallou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Supply chains </a:t>
          </a:r>
          <a:r>
            <a:rPr lang="en-US" sz="2800" kern="1200" dirty="0">
              <a:latin typeface="Arial"/>
            </a:rPr>
            <a:t>limit</a:t>
          </a:r>
          <a:r>
            <a:rPr lang="en-US" sz="2800" kern="1200" dirty="0"/>
            <a:t> short and mid-term </a:t>
          </a:r>
          <a:r>
            <a:rPr lang="en-US" sz="2800" kern="1200" dirty="0">
              <a:latin typeface="Arial"/>
            </a:rPr>
            <a:t>options</a:t>
          </a:r>
          <a:r>
            <a:rPr lang="en-US" sz="2800" kern="1200" dirty="0"/>
            <a:t> to meet growing demand</a:t>
          </a:r>
        </a:p>
      </dsp:txBody>
      <dsp:txXfrm rot="10800000">
        <a:off x="0" y="1771398"/>
        <a:ext cx="10759441" cy="1161792"/>
      </dsp:txXfrm>
    </dsp:sp>
    <dsp:sp modelId="{18C501D1-FDB0-47C0-AB56-0F36BD64342C}">
      <dsp:nvSpPr>
        <dsp:cNvPr id="0" name=""/>
        <dsp:cNvSpPr/>
      </dsp:nvSpPr>
      <dsp:spPr>
        <a:xfrm rot="10800000">
          <a:off x="0" y="831"/>
          <a:ext cx="10759441" cy="1788005"/>
        </a:xfrm>
        <a:prstGeom prst="upArrowCallou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a:t>Even at the low end, loads are forecast to grow at significant rates in coming years</a:t>
          </a:r>
        </a:p>
      </dsp:txBody>
      <dsp:txXfrm rot="10800000">
        <a:off x="0" y="831"/>
        <a:ext cx="10759441" cy="11617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E51EC-E6B7-4BF4-885E-6857F64E2B22}">
      <dsp:nvSpPr>
        <dsp:cNvPr id="0" name=""/>
        <dsp:cNvSpPr/>
      </dsp:nvSpPr>
      <dsp:spPr>
        <a:xfrm>
          <a:off x="0" y="1152744"/>
          <a:ext cx="10896600" cy="554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B426E15-E0F2-4C20-A893-8E9B2E909F25}">
      <dsp:nvSpPr>
        <dsp:cNvPr id="0" name=""/>
        <dsp:cNvSpPr/>
      </dsp:nvSpPr>
      <dsp:spPr>
        <a:xfrm>
          <a:off x="544830" y="828024"/>
          <a:ext cx="7627620" cy="6494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306" tIns="0" rIns="288306" bIns="0" numCol="1" spcCol="1270" anchor="ctr" anchorCtr="0">
          <a:noAutofit/>
        </a:bodyPr>
        <a:lstStyle/>
        <a:p>
          <a:pPr marL="0" lvl="0" indent="0" algn="l" defTabSz="977900">
            <a:lnSpc>
              <a:spcPct val="90000"/>
            </a:lnSpc>
            <a:spcBef>
              <a:spcPct val="0"/>
            </a:spcBef>
            <a:spcAft>
              <a:spcPct val="35000"/>
            </a:spcAft>
            <a:buNone/>
          </a:pPr>
          <a:r>
            <a:rPr lang="en-US" sz="2200" b="0" kern="1200"/>
            <a:t>Can demand response help address near-term resource adequacy concerns?</a:t>
          </a:r>
          <a:endParaRPr lang="en-US" sz="2200" kern="1200"/>
        </a:p>
      </dsp:txBody>
      <dsp:txXfrm>
        <a:off x="576533" y="859727"/>
        <a:ext cx="7564214" cy="586034"/>
      </dsp:txXfrm>
    </dsp:sp>
    <dsp:sp modelId="{391FCBB3-4794-4A7E-8748-983A6F262A4E}">
      <dsp:nvSpPr>
        <dsp:cNvPr id="0" name=""/>
        <dsp:cNvSpPr/>
      </dsp:nvSpPr>
      <dsp:spPr>
        <a:xfrm>
          <a:off x="0" y="2150664"/>
          <a:ext cx="10896600" cy="554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DF7690E-4F58-497D-9EA2-8FBDD5D87150}">
      <dsp:nvSpPr>
        <dsp:cNvPr id="0" name=""/>
        <dsp:cNvSpPr/>
      </dsp:nvSpPr>
      <dsp:spPr>
        <a:xfrm>
          <a:off x="544830" y="1825944"/>
          <a:ext cx="7627620" cy="6494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306" tIns="0" rIns="288306" bIns="0" numCol="1" spcCol="1270" anchor="ctr" anchorCtr="0">
          <a:noAutofit/>
        </a:bodyPr>
        <a:lstStyle/>
        <a:p>
          <a:pPr marL="0" lvl="0" indent="0" algn="l" defTabSz="977900">
            <a:lnSpc>
              <a:spcPct val="90000"/>
            </a:lnSpc>
            <a:spcBef>
              <a:spcPct val="0"/>
            </a:spcBef>
            <a:spcAft>
              <a:spcPct val="35000"/>
            </a:spcAft>
            <a:buNone/>
          </a:pPr>
          <a:r>
            <a:rPr lang="en-US" sz="2200" b="0" kern="1200"/>
            <a:t>Are current demand response incentives aligned with system needs?</a:t>
          </a:r>
          <a:endParaRPr lang="en-US" sz="2200" kern="1200"/>
        </a:p>
      </dsp:txBody>
      <dsp:txXfrm>
        <a:off x="576533" y="1857647"/>
        <a:ext cx="7564214" cy="586034"/>
      </dsp:txXfrm>
    </dsp:sp>
    <dsp:sp modelId="{117C9A31-D5ED-4A42-B3F9-DA2760D31525}">
      <dsp:nvSpPr>
        <dsp:cNvPr id="0" name=""/>
        <dsp:cNvSpPr/>
      </dsp:nvSpPr>
      <dsp:spPr>
        <a:xfrm>
          <a:off x="0" y="3148585"/>
          <a:ext cx="10896600" cy="554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ED99695-F01B-4B41-84B6-1C9201F9B20C}">
      <dsp:nvSpPr>
        <dsp:cNvPr id="0" name=""/>
        <dsp:cNvSpPr/>
      </dsp:nvSpPr>
      <dsp:spPr>
        <a:xfrm>
          <a:off x="544830" y="2823864"/>
          <a:ext cx="7627620" cy="6494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306" tIns="0" rIns="288306" bIns="0" numCol="1" spcCol="1270" anchor="ctr" anchorCtr="0">
          <a:noAutofit/>
        </a:bodyPr>
        <a:lstStyle/>
        <a:p>
          <a:pPr marL="0" lvl="0" indent="0" algn="l" defTabSz="977900">
            <a:lnSpc>
              <a:spcPct val="90000"/>
            </a:lnSpc>
            <a:spcBef>
              <a:spcPct val="0"/>
            </a:spcBef>
            <a:spcAft>
              <a:spcPct val="35000"/>
            </a:spcAft>
            <a:buNone/>
          </a:pPr>
          <a:r>
            <a:rPr lang="en-US" sz="2200" b="0" kern="1200"/>
            <a:t>Can residential demand response be efficiently tapped to help address reliability?</a:t>
          </a:r>
          <a:endParaRPr lang="en-US" sz="2200" kern="1200"/>
        </a:p>
      </dsp:txBody>
      <dsp:txXfrm>
        <a:off x="576533" y="2855567"/>
        <a:ext cx="7564214" cy="586034"/>
      </dsp:txXfrm>
    </dsp:sp>
    <dsp:sp modelId="{BFAC9EC4-0309-479F-B40A-2618702C3CEF}">
      <dsp:nvSpPr>
        <dsp:cNvPr id="0" name=""/>
        <dsp:cNvSpPr/>
      </dsp:nvSpPr>
      <dsp:spPr>
        <a:xfrm>
          <a:off x="0" y="4146505"/>
          <a:ext cx="10896600" cy="5544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54BFE47-4DE9-48B1-86DA-377A35C0A57B}">
      <dsp:nvSpPr>
        <dsp:cNvPr id="0" name=""/>
        <dsp:cNvSpPr/>
      </dsp:nvSpPr>
      <dsp:spPr>
        <a:xfrm>
          <a:off x="544830" y="3821784"/>
          <a:ext cx="7627620" cy="64944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306" tIns="0" rIns="288306" bIns="0" numCol="1" spcCol="1270" anchor="ctr" anchorCtr="0">
          <a:noAutofit/>
        </a:bodyPr>
        <a:lstStyle/>
        <a:p>
          <a:pPr marL="0" lvl="0" indent="0" algn="l" defTabSz="977900">
            <a:lnSpc>
              <a:spcPct val="90000"/>
            </a:lnSpc>
            <a:spcBef>
              <a:spcPct val="0"/>
            </a:spcBef>
            <a:spcAft>
              <a:spcPct val="35000"/>
            </a:spcAft>
            <a:buNone/>
          </a:pPr>
          <a:r>
            <a:rPr lang="en-US" sz="2200" b="0" kern="1200"/>
            <a:t>Can existing demand response programs be improved to enhance efficiencies and expand potential?</a:t>
          </a:r>
          <a:endParaRPr lang="en-US" sz="2200" kern="1200"/>
        </a:p>
      </dsp:txBody>
      <dsp:txXfrm>
        <a:off x="576533" y="3853487"/>
        <a:ext cx="7564214" cy="5860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83BB0-C61F-4952-A90F-705B95F719B1}">
      <dsp:nvSpPr>
        <dsp:cNvPr id="0" name=""/>
        <dsp:cNvSpPr/>
      </dsp:nvSpPr>
      <dsp:spPr>
        <a:xfrm>
          <a:off x="0" y="517"/>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7A8954F-806C-44D3-A795-DBCD3DB7340A}">
      <dsp:nvSpPr>
        <dsp:cNvPr id="0" name=""/>
        <dsp:cNvSpPr/>
      </dsp:nvSpPr>
      <dsp:spPr>
        <a:xfrm>
          <a:off x="0" y="517"/>
          <a:ext cx="11048999" cy="847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kern="1200" dirty="0"/>
            <a:t>ERCOT system faces scarcity as demand is expected to outpace new generation.</a:t>
          </a:r>
          <a:endParaRPr lang="en-US" sz="1800" kern="1200" dirty="0"/>
        </a:p>
      </dsp:txBody>
      <dsp:txXfrm>
        <a:off x="0" y="517"/>
        <a:ext cx="11048999" cy="847594"/>
      </dsp:txXfrm>
    </dsp:sp>
    <dsp:sp modelId="{0C3C1FC6-58FD-41A8-9E38-7B11365B53D4}">
      <dsp:nvSpPr>
        <dsp:cNvPr id="0" name=""/>
        <dsp:cNvSpPr/>
      </dsp:nvSpPr>
      <dsp:spPr>
        <a:xfrm>
          <a:off x="0" y="848111"/>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E23C03-757F-4B9F-83FC-222D573B7088}">
      <dsp:nvSpPr>
        <dsp:cNvPr id="0" name=""/>
        <dsp:cNvSpPr/>
      </dsp:nvSpPr>
      <dsp:spPr>
        <a:xfrm>
          <a:off x="0" y="848111"/>
          <a:ext cx="11048999" cy="847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kern="1200"/>
            <a:t>The 4CP transmission cost allocation method drives most demand response in ERCOT but does not correspond to the system's highest net-load peaks.</a:t>
          </a:r>
          <a:endParaRPr lang="en-US" sz="1800" kern="1200"/>
        </a:p>
      </dsp:txBody>
      <dsp:txXfrm>
        <a:off x="0" y="848111"/>
        <a:ext cx="11048999" cy="847594"/>
      </dsp:txXfrm>
    </dsp:sp>
    <dsp:sp modelId="{9E70AC29-092A-4DEE-B85E-290DB1E74EF2}">
      <dsp:nvSpPr>
        <dsp:cNvPr id="0" name=""/>
        <dsp:cNvSpPr/>
      </dsp:nvSpPr>
      <dsp:spPr>
        <a:xfrm>
          <a:off x="0" y="1695706"/>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E80751-C7B6-490F-9B86-BC615B6CCC14}">
      <dsp:nvSpPr>
        <dsp:cNvPr id="0" name=""/>
        <dsp:cNvSpPr/>
      </dsp:nvSpPr>
      <dsp:spPr>
        <a:xfrm>
          <a:off x="0" y="1695706"/>
          <a:ext cx="11048999" cy="847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kern="1200" dirty="0"/>
            <a:t>Retail demand response programs exist in the ERCOT region but are not integrated with wholesale markets or operations.</a:t>
          </a:r>
          <a:endParaRPr lang="en-US" sz="1800" kern="1200" dirty="0"/>
        </a:p>
      </dsp:txBody>
      <dsp:txXfrm>
        <a:off x="0" y="1695706"/>
        <a:ext cx="11048999" cy="847594"/>
      </dsp:txXfrm>
    </dsp:sp>
    <dsp:sp modelId="{91760D50-E109-4F95-8590-1F98117FE5DF}">
      <dsp:nvSpPr>
        <dsp:cNvPr id="0" name=""/>
        <dsp:cNvSpPr/>
      </dsp:nvSpPr>
      <dsp:spPr>
        <a:xfrm>
          <a:off x="0" y="2543300"/>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D94649-0A68-421C-BC27-0F3D819F3E89}">
      <dsp:nvSpPr>
        <dsp:cNvPr id="0" name=""/>
        <dsp:cNvSpPr/>
      </dsp:nvSpPr>
      <dsp:spPr>
        <a:xfrm>
          <a:off x="0" y="2543300"/>
          <a:ext cx="11048999" cy="847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kern="1200"/>
            <a:t>Emergency Response Service (ERS) inclusion of highly price-sensitive resources (primarily crypto miners) is driving ERS clearing prices to potentially inefficiently low levels. </a:t>
          </a:r>
          <a:endParaRPr lang="en-US" sz="1800" kern="1200"/>
        </a:p>
      </dsp:txBody>
      <dsp:txXfrm>
        <a:off x="0" y="2543300"/>
        <a:ext cx="11048999" cy="847594"/>
      </dsp:txXfrm>
    </dsp:sp>
    <dsp:sp modelId="{3A3C4E12-CC8F-4B19-9863-91F0A9E1949D}">
      <dsp:nvSpPr>
        <dsp:cNvPr id="0" name=""/>
        <dsp:cNvSpPr/>
      </dsp:nvSpPr>
      <dsp:spPr>
        <a:xfrm>
          <a:off x="0" y="3390895"/>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346582-7B5D-4A51-B751-B9176E9F30B9}">
      <dsp:nvSpPr>
        <dsp:cNvPr id="0" name=""/>
        <dsp:cNvSpPr/>
      </dsp:nvSpPr>
      <dsp:spPr>
        <a:xfrm>
          <a:off x="0" y="3390895"/>
          <a:ext cx="11048999" cy="8475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kern="1200"/>
            <a:t>The Aggregate Distributed Energy Resource (ADER) pilot has broadened opportunities for distribution-connected DER aggregations to engage in ERCOT markets; however, technical and participation challenges are likely to slow wider implementation.</a:t>
          </a:r>
          <a:endParaRPr lang="en-US" sz="1800" kern="1200"/>
        </a:p>
      </dsp:txBody>
      <dsp:txXfrm>
        <a:off x="0" y="3390895"/>
        <a:ext cx="11048999" cy="8475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DE01AF-6353-4A0E-9951-BD3C6634A164}">
      <dsp:nvSpPr>
        <dsp:cNvPr id="0" name=""/>
        <dsp:cNvSpPr/>
      </dsp:nvSpPr>
      <dsp:spPr>
        <a:xfrm>
          <a:off x="0" y="613"/>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5F6CC3-A7D3-44C8-8DCC-E662744935A8}">
      <dsp:nvSpPr>
        <dsp:cNvPr id="0" name=""/>
        <dsp:cNvSpPr/>
      </dsp:nvSpPr>
      <dsp:spPr>
        <a:xfrm>
          <a:off x="0" y="613"/>
          <a:ext cx="11048999" cy="1005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kern="1200"/>
            <a:t>Demand response offers a near-term solution to resource adequacy challenges.</a:t>
          </a:r>
          <a:endParaRPr lang="en-US" sz="2100" kern="1200"/>
        </a:p>
      </dsp:txBody>
      <dsp:txXfrm>
        <a:off x="0" y="613"/>
        <a:ext cx="11048999" cy="1005683"/>
      </dsp:txXfrm>
    </dsp:sp>
    <dsp:sp modelId="{3352CF70-0D6E-40F0-85D5-3DAFF49C6C2A}">
      <dsp:nvSpPr>
        <dsp:cNvPr id="0" name=""/>
        <dsp:cNvSpPr/>
      </dsp:nvSpPr>
      <dsp:spPr>
        <a:xfrm>
          <a:off x="0" y="1006297"/>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EDA3D-E52D-4A53-9EA0-6053E007AD79}">
      <dsp:nvSpPr>
        <dsp:cNvPr id="0" name=""/>
        <dsp:cNvSpPr/>
      </dsp:nvSpPr>
      <dsp:spPr>
        <a:xfrm>
          <a:off x="0" y="1006297"/>
          <a:ext cx="11048999" cy="1005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kern="1200" dirty="0"/>
            <a:t>Improved alignment of retail demand response could enhance reliability in nearer timeframes, especially given current needs.</a:t>
          </a:r>
          <a:endParaRPr lang="en-US" sz="2100" kern="1200" dirty="0"/>
        </a:p>
      </dsp:txBody>
      <dsp:txXfrm>
        <a:off x="0" y="1006297"/>
        <a:ext cx="11048999" cy="1005683"/>
      </dsp:txXfrm>
    </dsp:sp>
    <dsp:sp modelId="{158E4E70-C9FE-4493-B5FA-5F8961162BD8}">
      <dsp:nvSpPr>
        <dsp:cNvPr id="0" name=""/>
        <dsp:cNvSpPr/>
      </dsp:nvSpPr>
      <dsp:spPr>
        <a:xfrm>
          <a:off x="0" y="2011980"/>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5CF145-1904-402A-B37A-F5CC7522FE40}">
      <dsp:nvSpPr>
        <dsp:cNvPr id="0" name=""/>
        <dsp:cNvSpPr/>
      </dsp:nvSpPr>
      <dsp:spPr>
        <a:xfrm>
          <a:off x="0" y="2011980"/>
          <a:ext cx="11048999" cy="1005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kern="1200"/>
            <a:t>ERCOT's proposed residential demand response (RDR) program fills a critical gap by systematically targeting net-load peaks across all seasons, addressing the absence of retail demand response programs focused on year-round system needs.</a:t>
          </a:r>
          <a:endParaRPr lang="en-US" sz="2100" kern="1200"/>
        </a:p>
      </dsp:txBody>
      <dsp:txXfrm>
        <a:off x="0" y="2011980"/>
        <a:ext cx="11048999" cy="1005683"/>
      </dsp:txXfrm>
    </dsp:sp>
    <dsp:sp modelId="{7E9563F4-D1EA-4B27-A5EE-DB327D3BD72C}">
      <dsp:nvSpPr>
        <dsp:cNvPr id="0" name=""/>
        <dsp:cNvSpPr/>
      </dsp:nvSpPr>
      <dsp:spPr>
        <a:xfrm>
          <a:off x="0" y="3017663"/>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6FBF6ED-6B84-4E3E-B742-1AB012A6EF6C}">
      <dsp:nvSpPr>
        <dsp:cNvPr id="0" name=""/>
        <dsp:cNvSpPr/>
      </dsp:nvSpPr>
      <dsp:spPr>
        <a:xfrm>
          <a:off x="0" y="3017663"/>
          <a:ext cx="11048999" cy="1005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kern="1200"/>
            <a:t>ERCOT's proposed RDR compensation rate (up to $105,000/MW-year initially) is roughly comparable to retail demand response rates in CAISO, though the RDR is not a guaranteed-payment capacity product.</a:t>
          </a:r>
          <a:endParaRPr lang="en-US" sz="2100" kern="1200"/>
        </a:p>
      </dsp:txBody>
      <dsp:txXfrm>
        <a:off x="0" y="3017663"/>
        <a:ext cx="11048999" cy="1005683"/>
      </dsp:txXfrm>
    </dsp:sp>
    <dsp:sp modelId="{FF6FA5ED-EF83-45BE-9DC8-3B7298443A90}">
      <dsp:nvSpPr>
        <dsp:cNvPr id="0" name=""/>
        <dsp:cNvSpPr/>
      </dsp:nvSpPr>
      <dsp:spPr>
        <a:xfrm>
          <a:off x="0" y="4023346"/>
          <a:ext cx="11048999"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8D7C35F-5A7C-4E2C-A8E2-3407D12DD732}">
      <dsp:nvSpPr>
        <dsp:cNvPr id="0" name=""/>
        <dsp:cNvSpPr/>
      </dsp:nvSpPr>
      <dsp:spPr>
        <a:xfrm>
          <a:off x="0" y="4023346"/>
          <a:ext cx="11048999" cy="10056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kern="1200"/>
            <a:t>Protocol reforms may be needed for ERS to address self-deployment.</a:t>
          </a:r>
          <a:endParaRPr lang="en-US" sz="2100" kern="1200"/>
        </a:p>
      </dsp:txBody>
      <dsp:txXfrm>
        <a:off x="0" y="4023346"/>
        <a:ext cx="11048999" cy="10056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ABFFE-51A4-48C9-9141-9CA82E1B4903}">
      <dsp:nvSpPr>
        <dsp:cNvPr id="0" name=""/>
        <dsp:cNvSpPr/>
      </dsp:nvSpPr>
      <dsp:spPr>
        <a:xfrm>
          <a:off x="0" y="392013"/>
          <a:ext cx="11048999" cy="8820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525" tIns="333248" rIns="857525" bIns="113792" numCol="1" spcCol="1270" anchor="t" anchorCtr="0">
          <a:noAutofit/>
        </a:bodyPr>
        <a:lstStyle/>
        <a:p>
          <a:pPr marL="171450" lvl="1" indent="-171450" algn="l" defTabSz="711200">
            <a:lnSpc>
              <a:spcPct val="90000"/>
            </a:lnSpc>
            <a:spcBef>
              <a:spcPct val="0"/>
            </a:spcBef>
            <a:spcAft>
              <a:spcPct val="15000"/>
            </a:spcAft>
            <a:buChar char="•"/>
          </a:pPr>
          <a:r>
            <a:rPr lang="en-US" sz="1600" b="0" kern="1200"/>
            <a:t>Demand response can be deployed faster than new most generation and is the most immediate tool available.</a:t>
          </a:r>
          <a:endParaRPr lang="en-US" sz="1600" kern="1200"/>
        </a:p>
      </dsp:txBody>
      <dsp:txXfrm>
        <a:off x="0" y="392013"/>
        <a:ext cx="11048999" cy="882000"/>
      </dsp:txXfrm>
    </dsp:sp>
    <dsp:sp modelId="{765C48A0-AB14-4023-BF28-221799178133}">
      <dsp:nvSpPr>
        <dsp:cNvPr id="0" name=""/>
        <dsp:cNvSpPr/>
      </dsp:nvSpPr>
      <dsp:spPr>
        <a:xfrm>
          <a:off x="552449" y="155853"/>
          <a:ext cx="7734299" cy="4723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338" tIns="0" rIns="292338" bIns="0" numCol="1" spcCol="1270" anchor="ctr" anchorCtr="0">
          <a:noAutofit/>
        </a:bodyPr>
        <a:lstStyle/>
        <a:p>
          <a:pPr marL="0" lvl="0" indent="0" algn="l" defTabSz="711200">
            <a:lnSpc>
              <a:spcPct val="90000"/>
            </a:lnSpc>
            <a:spcBef>
              <a:spcPct val="0"/>
            </a:spcBef>
            <a:spcAft>
              <a:spcPct val="35000"/>
            </a:spcAft>
            <a:buNone/>
          </a:pPr>
          <a:r>
            <a:rPr lang="en-US" sz="1600" b="0" kern="1200" dirty="0"/>
            <a:t>Demand response could be a critical reliability bridge solution because load growth is forecast to outpace generation development.  </a:t>
          </a:r>
          <a:endParaRPr lang="en-US" sz="1600" kern="1200" dirty="0"/>
        </a:p>
      </dsp:txBody>
      <dsp:txXfrm>
        <a:off x="575506" y="178910"/>
        <a:ext cx="7688185" cy="426206"/>
      </dsp:txXfrm>
    </dsp:sp>
    <dsp:sp modelId="{692B30CE-1387-4140-ADF7-34B685393CDE}">
      <dsp:nvSpPr>
        <dsp:cNvPr id="0" name=""/>
        <dsp:cNvSpPr/>
      </dsp:nvSpPr>
      <dsp:spPr>
        <a:xfrm>
          <a:off x="0" y="1596573"/>
          <a:ext cx="11048999" cy="10836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525" tIns="333248" rIns="857525" bIns="113792" numCol="1" spcCol="1270" anchor="t" anchorCtr="0">
          <a:noAutofit/>
        </a:bodyPr>
        <a:lstStyle/>
        <a:p>
          <a:pPr marL="171450" lvl="1" indent="-171450" algn="l" defTabSz="711200">
            <a:lnSpc>
              <a:spcPct val="90000"/>
            </a:lnSpc>
            <a:spcBef>
              <a:spcPct val="0"/>
            </a:spcBef>
            <a:spcAft>
              <a:spcPct val="15000"/>
            </a:spcAft>
            <a:buChar char="•"/>
          </a:pPr>
          <a:r>
            <a:rPr lang="en-US" sz="1600" b="0" kern="1200"/>
            <a:t>The 4CP methodology drives large reductions during summer peak hours but not during net-load peaks — the intervals when the system is actually most stressed, including evenings and non-summer months.  </a:t>
          </a:r>
          <a:r>
            <a:rPr lang="en-US" sz="1600" b="0" u="none" kern="1200">
              <a:solidFill>
                <a:schemeClr val="tx1"/>
              </a:solidFill>
            </a:rPr>
            <a:t>Additionally, these load reductions can not address needs in non-summer months.</a:t>
          </a:r>
          <a:endParaRPr lang="en-US" sz="1600" u="none" kern="1200">
            <a:solidFill>
              <a:schemeClr val="tx1"/>
            </a:solidFill>
          </a:endParaRPr>
        </a:p>
      </dsp:txBody>
      <dsp:txXfrm>
        <a:off x="0" y="1596573"/>
        <a:ext cx="11048999" cy="1083600"/>
      </dsp:txXfrm>
    </dsp:sp>
    <dsp:sp modelId="{D14CD607-4895-492F-82D6-C93ABF222348}">
      <dsp:nvSpPr>
        <dsp:cNvPr id="0" name=""/>
        <dsp:cNvSpPr/>
      </dsp:nvSpPr>
      <dsp:spPr>
        <a:xfrm>
          <a:off x="552449" y="1360413"/>
          <a:ext cx="7734299" cy="4723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338" tIns="0" rIns="292338" bIns="0" numCol="1" spcCol="1270" anchor="ctr" anchorCtr="0">
          <a:noAutofit/>
        </a:bodyPr>
        <a:lstStyle/>
        <a:p>
          <a:pPr marL="0" lvl="0" indent="0" algn="l" defTabSz="711200">
            <a:lnSpc>
              <a:spcPct val="90000"/>
            </a:lnSpc>
            <a:spcBef>
              <a:spcPct val="0"/>
            </a:spcBef>
            <a:spcAft>
              <a:spcPct val="35000"/>
            </a:spcAft>
            <a:buNone/>
          </a:pPr>
          <a:r>
            <a:rPr lang="en-US" sz="1600" b="0" kern="1200"/>
            <a:t>Current demand response is misaligned. </a:t>
          </a:r>
          <a:endParaRPr lang="en-US" sz="1600" kern="1200"/>
        </a:p>
      </dsp:txBody>
      <dsp:txXfrm>
        <a:off x="575506" y="1383470"/>
        <a:ext cx="7688185" cy="426206"/>
      </dsp:txXfrm>
    </dsp:sp>
    <dsp:sp modelId="{DB7420CC-6C8B-4F0A-A32C-9ED33961A049}">
      <dsp:nvSpPr>
        <dsp:cNvPr id="0" name=""/>
        <dsp:cNvSpPr/>
      </dsp:nvSpPr>
      <dsp:spPr>
        <a:xfrm>
          <a:off x="0" y="3002733"/>
          <a:ext cx="11048999" cy="9072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525" tIns="333248" rIns="857525"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Address inefficient ERS pricing caused by highly price sensitive resource participation.</a:t>
          </a:r>
        </a:p>
        <a:p>
          <a:pPr marL="171450" lvl="1" indent="-171450" algn="l" defTabSz="711200">
            <a:lnSpc>
              <a:spcPct val="90000"/>
            </a:lnSpc>
            <a:spcBef>
              <a:spcPct val="0"/>
            </a:spcBef>
            <a:spcAft>
              <a:spcPct val="15000"/>
            </a:spcAft>
            <a:buChar char="•"/>
          </a:pPr>
          <a:r>
            <a:rPr lang="en-US" sz="1600" kern="1200" dirty="0"/>
            <a:t>Enhance ADER pricing to better target congestion and codify program in Protocols.</a:t>
          </a:r>
        </a:p>
      </dsp:txBody>
      <dsp:txXfrm>
        <a:off x="0" y="3002733"/>
        <a:ext cx="11048999" cy="907200"/>
      </dsp:txXfrm>
    </dsp:sp>
    <dsp:sp modelId="{9F1C240A-E901-431F-8A0A-5A842707FADB}">
      <dsp:nvSpPr>
        <dsp:cNvPr id="0" name=""/>
        <dsp:cNvSpPr/>
      </dsp:nvSpPr>
      <dsp:spPr>
        <a:xfrm>
          <a:off x="552449" y="2766573"/>
          <a:ext cx="7734299" cy="4723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338" tIns="0" rIns="292338" bIns="0" numCol="1" spcCol="1270" anchor="ctr" anchorCtr="0">
          <a:noAutofit/>
        </a:bodyPr>
        <a:lstStyle/>
        <a:p>
          <a:pPr marL="0" lvl="0" indent="0" algn="l" defTabSz="711200">
            <a:lnSpc>
              <a:spcPct val="90000"/>
            </a:lnSpc>
            <a:spcBef>
              <a:spcPct val="0"/>
            </a:spcBef>
            <a:spcAft>
              <a:spcPct val="35000"/>
            </a:spcAft>
            <a:buNone/>
          </a:pPr>
          <a:r>
            <a:rPr lang="en-US" sz="1600" b="0" kern="1200"/>
            <a:t>Existing programs such as ERS and ADER can be enhanced to improve efficiencies and effectiveness.</a:t>
          </a:r>
          <a:endParaRPr lang="en-US" sz="1600" kern="1200"/>
        </a:p>
      </dsp:txBody>
      <dsp:txXfrm>
        <a:off x="575506" y="2789630"/>
        <a:ext cx="7688185" cy="426206"/>
      </dsp:txXfrm>
    </dsp:sp>
    <dsp:sp modelId="{40885DE7-ABB7-414B-8D80-B482F6F0E580}">
      <dsp:nvSpPr>
        <dsp:cNvPr id="0" name=""/>
        <dsp:cNvSpPr/>
      </dsp:nvSpPr>
      <dsp:spPr>
        <a:xfrm>
          <a:off x="0" y="4232493"/>
          <a:ext cx="11048999" cy="1335600"/>
        </a:xfrm>
        <a:prstGeom prst="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525" tIns="333248" rIns="857525" bIns="113792" numCol="1" spcCol="1270" anchor="t" anchorCtr="0">
          <a:noAutofit/>
        </a:bodyPr>
        <a:lstStyle/>
        <a:p>
          <a:pPr marL="171450" lvl="1" indent="-171450" algn="l" defTabSz="711200">
            <a:lnSpc>
              <a:spcPct val="90000"/>
            </a:lnSpc>
            <a:spcBef>
              <a:spcPct val="0"/>
            </a:spcBef>
            <a:spcAft>
              <a:spcPct val="15000"/>
            </a:spcAft>
            <a:buChar char="•"/>
          </a:pPr>
          <a:r>
            <a:rPr lang="en-US" sz="1600" b="0" kern="1200" dirty="0"/>
            <a:t>Charles River Associates supports the targeting of residential demand response.</a:t>
          </a:r>
          <a:endParaRPr lang="en-US" sz="1600" kern="1200" dirty="0"/>
        </a:p>
        <a:p>
          <a:pPr marL="171450" lvl="1" indent="-171450" algn="l" defTabSz="711200">
            <a:lnSpc>
              <a:spcPct val="90000"/>
            </a:lnSpc>
            <a:spcBef>
              <a:spcPct val="0"/>
            </a:spcBef>
            <a:spcAft>
              <a:spcPct val="15000"/>
            </a:spcAft>
            <a:buChar char="•"/>
          </a:pPr>
          <a:r>
            <a:rPr lang="en-US" sz="1600" b="0" kern="1200" dirty="0"/>
            <a:t>Charles River Associates noted that incentive premiums are warranted to overcome barriers to retail demand response participation in wholesale markets.  Thus, continuing to incentivize retail demand response in the same way will likely not lead to meaningful growth in participation.</a:t>
          </a:r>
          <a:endParaRPr lang="en-US" sz="1600" kern="1200" dirty="0"/>
        </a:p>
      </dsp:txBody>
      <dsp:txXfrm>
        <a:off x="0" y="4232493"/>
        <a:ext cx="11048999" cy="1335600"/>
      </dsp:txXfrm>
    </dsp:sp>
    <dsp:sp modelId="{81865BCB-4CCC-4DC6-A216-8F2303F25832}">
      <dsp:nvSpPr>
        <dsp:cNvPr id="0" name=""/>
        <dsp:cNvSpPr/>
      </dsp:nvSpPr>
      <dsp:spPr>
        <a:xfrm>
          <a:off x="552449" y="3996333"/>
          <a:ext cx="7734299" cy="47232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338" tIns="0" rIns="292338" bIns="0" numCol="1" spcCol="1270" anchor="ctr" anchorCtr="0">
          <a:noAutofit/>
        </a:bodyPr>
        <a:lstStyle/>
        <a:p>
          <a:pPr marL="0" lvl="0" indent="0" algn="l" defTabSz="711200">
            <a:lnSpc>
              <a:spcPct val="90000"/>
            </a:lnSpc>
            <a:spcBef>
              <a:spcPct val="0"/>
            </a:spcBef>
            <a:spcAft>
              <a:spcPct val="35000"/>
            </a:spcAft>
            <a:buNone/>
          </a:pPr>
          <a:r>
            <a:rPr lang="en-US" sz="1600" b="0" kern="1200"/>
            <a:t>Targeting and promoting residential demand response fills a gap in existing demand response programs.</a:t>
          </a:r>
          <a:endParaRPr lang="en-US" sz="1600" kern="1200"/>
        </a:p>
      </dsp:txBody>
      <dsp:txXfrm>
        <a:off x="575506" y="4019390"/>
        <a:ext cx="7688185" cy="4262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4DA29-65A4-40F0-BB31-C3FED682C918}">
      <dsp:nvSpPr>
        <dsp:cNvPr id="0" name=""/>
        <dsp:cNvSpPr/>
      </dsp:nvSpPr>
      <dsp:spPr>
        <a:xfrm>
          <a:off x="4855" y="83724"/>
          <a:ext cx="2122939" cy="263922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a:t>ERCOT will identify any near-term implications to current or proposed programs</a:t>
          </a:r>
          <a:endParaRPr lang="en-US" sz="1800" kern="1200"/>
        </a:p>
      </dsp:txBody>
      <dsp:txXfrm>
        <a:off x="67034" y="145903"/>
        <a:ext cx="1998581" cy="2514869"/>
      </dsp:txXfrm>
    </dsp:sp>
    <dsp:sp modelId="{F825B349-1870-4909-B46F-CF0DCFBE5A02}">
      <dsp:nvSpPr>
        <dsp:cNvPr id="0" name=""/>
        <dsp:cNvSpPr/>
      </dsp:nvSpPr>
      <dsp:spPr>
        <a:xfrm>
          <a:off x="2340089" y="1140093"/>
          <a:ext cx="450063" cy="526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340089" y="1245391"/>
        <a:ext cx="315044" cy="315893"/>
      </dsp:txXfrm>
    </dsp:sp>
    <dsp:sp modelId="{DB3BCF55-355A-4C78-BB8C-DC1594E777B3}">
      <dsp:nvSpPr>
        <dsp:cNvPr id="0" name=""/>
        <dsp:cNvSpPr/>
      </dsp:nvSpPr>
      <dsp:spPr>
        <a:xfrm>
          <a:off x="2976971" y="83724"/>
          <a:ext cx="2122939" cy="263922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a:t>ERCOT will work with the PUC and seek further guidance as appropriate</a:t>
          </a:r>
          <a:endParaRPr lang="en-US" sz="1800" kern="1200"/>
        </a:p>
      </dsp:txBody>
      <dsp:txXfrm>
        <a:off x="3039150" y="145903"/>
        <a:ext cx="1998581" cy="2514869"/>
      </dsp:txXfrm>
    </dsp:sp>
    <dsp:sp modelId="{D17BFF89-0D76-4AD5-B737-A1BB8C46E662}">
      <dsp:nvSpPr>
        <dsp:cNvPr id="0" name=""/>
        <dsp:cNvSpPr/>
      </dsp:nvSpPr>
      <dsp:spPr>
        <a:xfrm>
          <a:off x="5312205" y="1140093"/>
          <a:ext cx="450063" cy="526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5312205" y="1245391"/>
        <a:ext cx="315044" cy="315893"/>
      </dsp:txXfrm>
    </dsp:sp>
    <dsp:sp modelId="{E4EDCCE1-BD79-49A6-9B73-04A4C288E490}">
      <dsp:nvSpPr>
        <dsp:cNvPr id="0" name=""/>
        <dsp:cNvSpPr/>
      </dsp:nvSpPr>
      <dsp:spPr>
        <a:xfrm>
          <a:off x="5949087" y="83724"/>
          <a:ext cx="2122939" cy="263922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a:t>ERCOT will work with stakeholders to enhance and promote demand response solutions, including residential demand response</a:t>
          </a:r>
          <a:endParaRPr lang="en-US" sz="1800" kern="1200"/>
        </a:p>
      </dsp:txBody>
      <dsp:txXfrm>
        <a:off x="6011266" y="145903"/>
        <a:ext cx="1998581" cy="2514869"/>
      </dsp:txXfrm>
    </dsp:sp>
    <dsp:sp modelId="{DDFC9584-238A-4DFF-BBF0-00A383FFD6DE}">
      <dsp:nvSpPr>
        <dsp:cNvPr id="0" name=""/>
        <dsp:cNvSpPr/>
      </dsp:nvSpPr>
      <dsp:spPr>
        <a:xfrm>
          <a:off x="8284321" y="1140093"/>
          <a:ext cx="450063" cy="526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8284321" y="1245391"/>
        <a:ext cx="315044" cy="315893"/>
      </dsp:txXfrm>
    </dsp:sp>
    <dsp:sp modelId="{DA6232E3-5039-44C2-B3F7-B267631EDB22}">
      <dsp:nvSpPr>
        <dsp:cNvPr id="0" name=""/>
        <dsp:cNvSpPr/>
      </dsp:nvSpPr>
      <dsp:spPr>
        <a:xfrm>
          <a:off x="8921203" y="83724"/>
          <a:ext cx="2122939" cy="2639227"/>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ERCOT will evaluate both residential demand response and DRRS+ as part of the Reliability Standard Assessment Study process</a:t>
          </a:r>
        </a:p>
      </dsp:txBody>
      <dsp:txXfrm>
        <a:off x="8983382" y="145903"/>
        <a:ext cx="1998581" cy="2514869"/>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4/22/2026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4/22/2026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v1(defau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April 22,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April 22,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April 22,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22,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6F8A40-F0D0-857B-E8A8-1B3161AC4336}"/>
              </a:ext>
              <a:ext uri="{C183D7F6-B498-43B3-948B-1728B52AA6E4}">
                <adec:decorative xmlns:adec="http://schemas.microsoft.com/office/drawing/2017/decorative" val="1"/>
              </a:ext>
            </a:extLst>
          </p:cNvPr>
          <p:cNvSpPr>
            <a:spLocks/>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2DC5253-5E42-F62E-EA4E-3AB21BA87CDB}"/>
              </a:ext>
              <a:ext uri="{C183D7F6-B498-43B3-948B-1728B52AA6E4}">
                <adec:decorative xmlns:adec="http://schemas.microsoft.com/office/drawing/2017/decorative" val="1"/>
              </a:ext>
            </a:extLst>
          </p:cNvPr>
          <p:cNvSpPr>
            <a:spLocks/>
          </p:cNvSpPr>
          <p:nvPr userDrawn="1"/>
        </p:nvSpPr>
        <p:spPr>
          <a:xfrm>
            <a:off x="0" y="0"/>
            <a:ext cx="4206240"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ERCOT logo white on background">
            <a:extLst>
              <a:ext uri="{FF2B5EF4-FFF2-40B4-BE49-F238E27FC236}">
                <a16:creationId xmlns:a16="http://schemas.microsoft.com/office/drawing/2014/main" id="{590365CF-9C80-03DF-D245-DBE4EBA3335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8" name="TextBox 7">
            <a:extLst>
              <a:ext uri="{FF2B5EF4-FFF2-40B4-BE49-F238E27FC236}">
                <a16:creationId xmlns:a16="http://schemas.microsoft.com/office/drawing/2014/main" id="{1A1A5353-DA71-B6B2-BDDB-2FB68F1F0909}"/>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pic>
        <p:nvPicPr>
          <p:cNvPr id="3" name="Graphic 2">
            <a:extLst>
              <a:ext uri="{FF2B5EF4-FFF2-40B4-BE49-F238E27FC236}">
                <a16:creationId xmlns:a16="http://schemas.microsoft.com/office/drawing/2014/main" id="{81B94DDE-8E3F-CACF-1508-79E6F98F5EE5}"/>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5074920" y="2062263"/>
            <a:ext cx="6316168" cy="3366409"/>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grpSp>
        <p:nvGrpSpPr>
          <p:cNvPr id="4" name="Group 3">
            <a:extLst>
              <a:ext uri="{FF2B5EF4-FFF2-40B4-BE49-F238E27FC236}">
                <a16:creationId xmlns:a16="http://schemas.microsoft.com/office/drawing/2014/main" id="{5EC12F56-E377-C144-7FA6-D7D3914F805D}"/>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6" name="Rectangle 5">
              <a:extLst>
                <a:ext uri="{FF2B5EF4-FFF2-40B4-BE49-F238E27FC236}">
                  <a16:creationId xmlns:a16="http://schemas.microsoft.com/office/drawing/2014/main" id="{0838D60A-B32A-1409-2BC6-B9BB784CF93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338BB3B6-D288-372A-470A-EA2E8C554C53}"/>
                </a:ext>
              </a:extLst>
            </p:cNvPr>
            <p:cNvSpPr txBox="1"/>
            <p:nvPr/>
          </p:nvSpPr>
          <p:spPr>
            <a:xfrm>
              <a:off x="-91688" y="6427015"/>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spTree>
    <p:extLst>
      <p:ext uri="{BB962C8B-B14F-4D97-AF65-F5344CB8AC3E}">
        <p14:creationId xmlns:p14="http://schemas.microsoft.com/office/powerpoint/2010/main" val="1807113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22,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April 22,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87947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6374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6096001" y="0"/>
            <a:ext cx="6096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46482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5394223"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6331972" y="4630994"/>
            <a:ext cx="5326623"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April 22,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6322142" y="1661652"/>
            <a:ext cx="5336458" cy="2772696"/>
          </a:xfrm>
        </p:spPr>
        <p:txBody>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617653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22,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22,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image" Target="../media/image6.svg"/><Relationship Id="rId2" Type="http://schemas.openxmlformats.org/officeDocument/2006/relationships/slideLayout" Target="../slideLayouts/slideLayout4.xml"/><Relationship Id="rId16"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 id="214748368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April 22,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r:embed="rId16">
            <a:extLst>
              <a:ext uri="{96DAC541-7B7A-43D3-8B79-37D633B846F1}">
                <asvg:svgBlip xmlns:asvg="http://schemas.microsoft.com/office/drawing/2016/SVG/main" r:embed="rId17"/>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81" r:id="rId2"/>
    <p:sldLayoutId id="2147483682" r:id="rId3"/>
    <p:sldLayoutId id="2147483683" r:id="rId4"/>
    <p:sldLayoutId id="2147483671" r:id="rId5"/>
    <p:sldLayoutId id="2147483673" r:id="rId6"/>
    <p:sldLayoutId id="2147483672" r:id="rId7"/>
    <p:sldLayoutId id="2147483664" r:id="rId8"/>
    <p:sldLayoutId id="2147483668" r:id="rId9"/>
    <p:sldLayoutId id="2147483669" r:id="rId10"/>
    <p:sldLayoutId id="2147483666" r:id="rId11"/>
    <p:sldLayoutId id="2147483675" r:id="rId12"/>
    <p:sldLayoutId id="2147483679" r:id="rId13"/>
    <p:sldLayoutId id="2147483676" r:id="rId14"/>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diagramLayout" Target="../diagrams/layout2.xml"/><Relationship Id="rId7" Type="http://schemas.openxmlformats.org/officeDocument/2006/relationships/image" Target="../media/image1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20.svg"/><Relationship Id="rId4" Type="http://schemas.openxmlformats.org/officeDocument/2006/relationships/diagramQuickStyle" Target="../diagrams/quickStyle2.xml"/><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AF31B-7178-C607-17D8-2A2BD0BBEF72}"/>
            </a:ext>
          </a:extLst>
        </p:cNvPr>
        <p:cNvGrpSpPr/>
        <p:nvPr/>
      </p:nvGrpSpPr>
      <p:grpSpPr>
        <a:xfrm>
          <a:off x="0" y="0"/>
          <a:ext cx="0" cy="0"/>
          <a:chOff x="0" y="0"/>
          <a:chExt cx="0" cy="0"/>
        </a:xfrm>
      </p:grpSpPr>
      <p:sp>
        <p:nvSpPr>
          <p:cNvPr id="9" name="Title 5">
            <a:extLst>
              <a:ext uri="{FF2B5EF4-FFF2-40B4-BE49-F238E27FC236}">
                <a16:creationId xmlns:a16="http://schemas.microsoft.com/office/drawing/2014/main" id="{67705C42-4CB6-E73C-2347-414298B92BD9}"/>
              </a:ext>
            </a:extLst>
          </p:cNvPr>
          <p:cNvSpPr>
            <a:spLocks noGrp="1"/>
          </p:cNvSpPr>
          <p:nvPr>
            <p:ph type="ctrTitle"/>
          </p:nvPr>
        </p:nvSpPr>
        <p:spPr>
          <a:xfrm>
            <a:off x="591127" y="2512291"/>
            <a:ext cx="4405746" cy="3999346"/>
          </a:xfrm>
        </p:spPr>
        <p:txBody>
          <a:bodyPr/>
          <a:lstStyle/>
          <a:p>
            <a:r>
              <a:rPr lang="en-US" sz="2400" dirty="0"/>
              <a:t>Strategic Discussion on Resource Adequacy and the Role of Demand Response</a:t>
            </a:r>
            <a:br>
              <a:rPr lang="en-US" sz="1800" b="0" dirty="0"/>
            </a:br>
            <a:br>
              <a:rPr lang="en-US" sz="1800" b="0" dirty="0"/>
            </a:br>
            <a:r>
              <a:rPr lang="en-US" sz="1800" b="0" i="1" dirty="0"/>
              <a:t>Keith Collins</a:t>
            </a:r>
            <a:br>
              <a:rPr lang="en-US" sz="1800" b="0" i="1" dirty="0"/>
            </a:br>
            <a:r>
              <a:rPr lang="en-US" sz="1800" b="0" i="1" dirty="0"/>
              <a:t>Vice President, Commercial Operations</a:t>
            </a:r>
            <a:br>
              <a:rPr lang="en-US" sz="1800" b="0" dirty="0"/>
            </a:br>
            <a:br>
              <a:rPr lang="en-US" sz="1800" b="0" dirty="0"/>
            </a:br>
            <a:r>
              <a:rPr lang="en-US" sz="1600" b="0" dirty="0"/>
              <a:t>Technical Advisory Committee Meeting</a:t>
            </a:r>
            <a:br>
              <a:rPr lang="en-US" sz="1600" b="0" dirty="0"/>
            </a:br>
            <a:br>
              <a:rPr lang="en-US" sz="1600" b="0" dirty="0"/>
            </a:br>
            <a:br>
              <a:rPr lang="en-US" sz="1600" b="0" dirty="0"/>
            </a:br>
            <a:r>
              <a:rPr lang="en-US" sz="1400" b="0" dirty="0"/>
              <a:t>April 29, 2026</a:t>
            </a:r>
            <a:br>
              <a:rPr lang="en-US" dirty="0"/>
            </a:br>
            <a:br>
              <a:rPr lang="en-US" dirty="0"/>
            </a:br>
            <a:endParaRPr lang="en-US" dirty="0"/>
          </a:p>
        </p:txBody>
      </p:sp>
      <p:sp>
        <p:nvSpPr>
          <p:cNvPr id="10" name="Text Placeholder 6">
            <a:extLst>
              <a:ext uri="{FF2B5EF4-FFF2-40B4-BE49-F238E27FC236}">
                <a16:creationId xmlns:a16="http://schemas.microsoft.com/office/drawing/2014/main" id="{608A4EA4-407D-D80E-91C5-5AC831C352BE}"/>
              </a:ext>
            </a:extLst>
          </p:cNvPr>
          <p:cNvSpPr>
            <a:spLocks noGrp="1"/>
          </p:cNvSpPr>
          <p:nvPr>
            <p:ph type="body" sz="quarter" idx="15"/>
          </p:nvPr>
        </p:nvSpPr>
        <p:spPr>
          <a:xfrm flipH="1">
            <a:off x="6095995" y="3643784"/>
            <a:ext cx="5532581" cy="2867853"/>
          </a:xfrm>
          <a:prstGeom prst="foldedCorner">
            <a:avLst>
              <a:gd name="adj" fmla="val 15277"/>
            </a:avLst>
          </a:prstGeom>
        </p:spPr>
        <p:txBody>
          <a:bodyPr/>
          <a:lstStyle/>
          <a:p>
            <a:r>
              <a:rPr lang="en-US" b="1" dirty="0"/>
              <a:t>Key Takeaway</a:t>
            </a:r>
            <a:r>
              <a:rPr lang="en-US" dirty="0"/>
              <a:t>s</a:t>
            </a:r>
          </a:p>
          <a:p>
            <a:pPr marL="548640" indent="-182880">
              <a:lnSpc>
                <a:spcPct val="100000"/>
              </a:lnSpc>
              <a:spcBef>
                <a:spcPts val="300"/>
              </a:spcBef>
              <a:spcAft>
                <a:spcPts val="300"/>
              </a:spcAft>
              <a:buFont typeface="Arial" panose="020B0604020202020204" pitchFamily="34" charset="0"/>
              <a:buChar char="•"/>
            </a:pPr>
            <a:r>
              <a:rPr lang="en-US" b="0" dirty="0"/>
              <a:t>ERCOT Board sees Demand Response as key resource to meet resource adequacy.</a:t>
            </a:r>
          </a:p>
          <a:p>
            <a:pPr marL="548640" indent="-182880">
              <a:lnSpc>
                <a:spcPct val="100000"/>
              </a:lnSpc>
              <a:spcBef>
                <a:spcPts val="300"/>
              </a:spcBef>
              <a:spcAft>
                <a:spcPts val="300"/>
              </a:spcAft>
              <a:buFont typeface="Arial" panose="020B0604020202020204" pitchFamily="34" charset="0"/>
              <a:buChar char="•"/>
            </a:pPr>
            <a:r>
              <a:rPr lang="en-US" b="0" dirty="0"/>
              <a:t>Charles River Associates Demand Response report has some proposed revisions to ERCOT Demand Response programs.</a:t>
            </a:r>
          </a:p>
          <a:p>
            <a:pPr marL="548640" indent="-182880">
              <a:lnSpc>
                <a:spcPct val="100000"/>
              </a:lnSpc>
              <a:spcBef>
                <a:spcPts val="300"/>
              </a:spcBef>
              <a:spcAft>
                <a:spcPts val="300"/>
              </a:spcAft>
              <a:buFont typeface="Arial" panose="020B0604020202020204" pitchFamily="34" charset="0"/>
              <a:buChar char="•"/>
            </a:pPr>
            <a:r>
              <a:rPr lang="en-US" b="0" dirty="0"/>
              <a:t>Discussions to occur on moving Demand Response solutions forward.</a:t>
            </a:r>
          </a:p>
        </p:txBody>
      </p:sp>
      <p:sp>
        <p:nvSpPr>
          <p:cNvPr id="12" name="Content Placeholder 7">
            <a:extLst>
              <a:ext uri="{FF2B5EF4-FFF2-40B4-BE49-F238E27FC236}">
                <a16:creationId xmlns:a16="http://schemas.microsoft.com/office/drawing/2014/main" id="{52A75E53-188E-7798-65BE-10BAD0AD41BA}"/>
              </a:ext>
            </a:extLst>
          </p:cNvPr>
          <p:cNvSpPr>
            <a:spLocks noGrp="1"/>
          </p:cNvSpPr>
          <p:nvPr>
            <p:ph sz="quarter" idx="16"/>
          </p:nvPr>
        </p:nvSpPr>
        <p:spPr>
          <a:xfrm>
            <a:off x="6357663" y="465827"/>
            <a:ext cx="5270915" cy="3177957"/>
          </a:xfrm>
        </p:spPr>
        <p:txBody>
          <a:bodyPr/>
          <a:lstStyle/>
          <a:p>
            <a:pPr marL="0" indent="0">
              <a:lnSpc>
                <a:spcPct val="100000"/>
              </a:lnSpc>
              <a:spcBef>
                <a:spcPts val="600"/>
              </a:spcBef>
              <a:buNone/>
              <a:defRPr/>
            </a:pPr>
            <a:r>
              <a:rPr lang="en-US" dirty="0"/>
              <a:t>Purpose</a:t>
            </a:r>
          </a:p>
          <a:p>
            <a:pPr>
              <a:spcBef>
                <a:spcPts val="600"/>
              </a:spcBef>
              <a:defRPr/>
            </a:pPr>
            <a:r>
              <a:rPr lang="en-US" b="0" dirty="0"/>
              <a:t>Discuss the ERCOT Board’s view of Demand Response to address short and mid-term supply limitations; overview of the Charles River Associates Demand Response report; and next steps. </a:t>
            </a:r>
          </a:p>
          <a:p>
            <a:pPr marL="0" indent="0">
              <a:lnSpc>
                <a:spcPct val="100000"/>
              </a:lnSpc>
              <a:spcBef>
                <a:spcPts val="600"/>
              </a:spcBef>
              <a:buNone/>
              <a:defRPr/>
            </a:pPr>
            <a:endParaRPr lang="en-US" b="0" dirty="0"/>
          </a:p>
          <a:p>
            <a:pPr marL="0" indent="0">
              <a:lnSpc>
                <a:spcPct val="100000"/>
              </a:lnSpc>
              <a:spcBef>
                <a:spcPts val="600"/>
              </a:spcBef>
              <a:buNone/>
              <a:defRPr/>
            </a:pPr>
            <a:r>
              <a:rPr lang="en-US" dirty="0"/>
              <a:t>For information only</a:t>
            </a:r>
          </a:p>
          <a:p>
            <a:pPr>
              <a:spcBef>
                <a:spcPts val="600"/>
              </a:spcBef>
              <a:defRPr/>
            </a:pPr>
            <a:r>
              <a:rPr lang="en-US" b="0" dirty="0"/>
              <a:t>No action is requested; for discussion only.</a:t>
            </a:r>
          </a:p>
        </p:txBody>
      </p:sp>
    </p:spTree>
    <p:extLst>
      <p:ext uri="{BB962C8B-B14F-4D97-AF65-F5344CB8AC3E}">
        <p14:creationId xmlns:p14="http://schemas.microsoft.com/office/powerpoint/2010/main" val="3584611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31AA175-1712-7D6A-A857-023F303E9B5A}"/>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5" name="Title 1">
            <a:extLst>
              <a:ext uri="{FF2B5EF4-FFF2-40B4-BE49-F238E27FC236}">
                <a16:creationId xmlns:a16="http://schemas.microsoft.com/office/drawing/2014/main" id="{C1848FD5-DFAD-1CC8-9726-DB0110BD541A}"/>
              </a:ext>
            </a:extLst>
          </p:cNvPr>
          <p:cNvSpPr>
            <a:spLocks noGrp="1"/>
          </p:cNvSpPr>
          <p:nvPr>
            <p:ph type="title"/>
          </p:nvPr>
        </p:nvSpPr>
        <p:spPr>
          <a:xfrm>
            <a:off x="1257300" y="457200"/>
            <a:ext cx="10401300" cy="914400"/>
          </a:xfrm>
        </p:spPr>
        <p:txBody>
          <a:bodyPr/>
          <a:lstStyle/>
          <a:p>
            <a:r>
              <a:rPr lang="en-US"/>
              <a:t>Strategic Challenges to ERCOT System</a:t>
            </a:r>
          </a:p>
        </p:txBody>
      </p:sp>
      <p:sp>
        <p:nvSpPr>
          <p:cNvPr id="6" name="Slide Number Placeholder 4">
            <a:extLst>
              <a:ext uri="{FF2B5EF4-FFF2-40B4-BE49-F238E27FC236}">
                <a16:creationId xmlns:a16="http://schemas.microsoft.com/office/drawing/2014/main" id="{E4D73455-2BD2-170B-CB9A-93A577F8934B}"/>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2</a:t>
            </a:fld>
            <a:endParaRPr lang="en-US"/>
          </a:p>
        </p:txBody>
      </p:sp>
      <p:graphicFrame>
        <p:nvGraphicFramePr>
          <p:cNvPr id="7" name="Diagram 6">
            <a:extLst>
              <a:ext uri="{FF2B5EF4-FFF2-40B4-BE49-F238E27FC236}">
                <a16:creationId xmlns:a16="http://schemas.microsoft.com/office/drawing/2014/main" id="{0BE9F912-A9E2-39DF-DE45-F4E49842132C}"/>
              </a:ext>
            </a:extLst>
          </p:cNvPr>
          <p:cNvGraphicFramePr/>
          <p:nvPr>
            <p:extLst>
              <p:ext uri="{D42A27DB-BD31-4B8C-83A1-F6EECF244321}">
                <p14:modId xmlns:p14="http://schemas.microsoft.com/office/powerpoint/2010/main" val="3603970260"/>
              </p:ext>
            </p:extLst>
          </p:nvPr>
        </p:nvGraphicFramePr>
        <p:xfrm>
          <a:off x="761999" y="1619250"/>
          <a:ext cx="10759441" cy="47053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76632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5E70E-CFFE-6165-9064-DB329A661C9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9150CEB-98AF-FAE0-A1BB-728B1188106B}"/>
              </a:ext>
            </a:extLst>
          </p:cNvPr>
          <p:cNvSpPr>
            <a:spLocks noGrp="1"/>
          </p:cNvSpPr>
          <p:nvPr>
            <p:ph type="sldNum" sz="quarter" idx="12"/>
          </p:nvPr>
        </p:nvSpPr>
        <p:spPr/>
        <p:txBody>
          <a:bodyPr/>
          <a:lstStyle/>
          <a:p>
            <a:fld id="{BCDE79FB-97BA-492B-8D57-F1373F9ADA95}" type="slidenum">
              <a:rPr lang="en-US" smtClean="0"/>
              <a:t>3</a:t>
            </a:fld>
            <a:endParaRPr lang="en-US" dirty="0"/>
          </a:p>
        </p:txBody>
      </p:sp>
      <p:sp>
        <p:nvSpPr>
          <p:cNvPr id="2" name="Title 1">
            <a:extLst>
              <a:ext uri="{FF2B5EF4-FFF2-40B4-BE49-F238E27FC236}">
                <a16:creationId xmlns:a16="http://schemas.microsoft.com/office/drawing/2014/main" id="{E28EC6C8-86BA-B7A3-1440-3EB8A0CD925F}"/>
              </a:ext>
            </a:extLst>
          </p:cNvPr>
          <p:cNvSpPr>
            <a:spLocks noGrp="1"/>
          </p:cNvSpPr>
          <p:nvPr>
            <p:ph type="title"/>
          </p:nvPr>
        </p:nvSpPr>
        <p:spPr>
          <a:xfrm>
            <a:off x="1257300" y="457200"/>
            <a:ext cx="10401300" cy="914400"/>
          </a:xfrm>
        </p:spPr>
        <p:txBody>
          <a:bodyPr/>
          <a:lstStyle/>
          <a:p>
            <a:r>
              <a:rPr lang="en-US"/>
              <a:t>Strategic Demand Response Questions</a:t>
            </a:r>
          </a:p>
        </p:txBody>
      </p:sp>
      <p:sp>
        <p:nvSpPr>
          <p:cNvPr id="3" name="Slide Number Placeholder 4">
            <a:extLst>
              <a:ext uri="{FF2B5EF4-FFF2-40B4-BE49-F238E27FC236}">
                <a16:creationId xmlns:a16="http://schemas.microsoft.com/office/drawing/2014/main" id="{D69C1EDD-7A9E-57F4-E33C-D965FCE9FF8E}"/>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3</a:t>
            </a:fld>
            <a:endParaRPr lang="en-US"/>
          </a:p>
        </p:txBody>
      </p:sp>
      <p:graphicFrame>
        <p:nvGraphicFramePr>
          <p:cNvPr id="5" name="Diagram 4">
            <a:extLst>
              <a:ext uri="{FF2B5EF4-FFF2-40B4-BE49-F238E27FC236}">
                <a16:creationId xmlns:a16="http://schemas.microsoft.com/office/drawing/2014/main" id="{60D54C79-1BDD-E8B6-AE4F-5906ADDDB421}"/>
              </a:ext>
            </a:extLst>
          </p:cNvPr>
          <p:cNvGraphicFramePr/>
          <p:nvPr>
            <p:extLst>
              <p:ext uri="{D42A27DB-BD31-4B8C-83A1-F6EECF244321}">
                <p14:modId xmlns:p14="http://schemas.microsoft.com/office/powerpoint/2010/main" val="311510257"/>
              </p:ext>
            </p:extLst>
          </p:nvPr>
        </p:nvGraphicFramePr>
        <p:xfrm>
          <a:off x="762000" y="1105069"/>
          <a:ext cx="10896600" cy="55289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Graphic 5" descr="Checkmark with solid fill">
            <a:extLst>
              <a:ext uri="{FF2B5EF4-FFF2-40B4-BE49-F238E27FC236}">
                <a16:creationId xmlns:a16="http://schemas.microsoft.com/office/drawing/2014/main" id="{D153FA5B-4E56-6987-7E90-F23637863F0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156175" y="1952228"/>
            <a:ext cx="914400" cy="914400"/>
          </a:xfrm>
          <a:prstGeom prst="rect">
            <a:avLst/>
          </a:prstGeom>
        </p:spPr>
      </p:pic>
      <p:pic>
        <p:nvPicPr>
          <p:cNvPr id="7" name="Graphic 6" descr="Checkmark with solid fill">
            <a:extLst>
              <a:ext uri="{FF2B5EF4-FFF2-40B4-BE49-F238E27FC236}">
                <a16:creationId xmlns:a16="http://schemas.microsoft.com/office/drawing/2014/main" id="{1EFB653C-A3FB-3F36-AC48-08D45E074E2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82448" y="3959559"/>
            <a:ext cx="914400" cy="914400"/>
          </a:xfrm>
          <a:prstGeom prst="rect">
            <a:avLst/>
          </a:prstGeom>
        </p:spPr>
      </p:pic>
      <p:pic>
        <p:nvPicPr>
          <p:cNvPr id="8" name="Graphic 7" descr="Checkmark with solid fill">
            <a:extLst>
              <a:ext uri="{FF2B5EF4-FFF2-40B4-BE49-F238E27FC236}">
                <a16:creationId xmlns:a16="http://schemas.microsoft.com/office/drawing/2014/main" id="{C0D75BE7-148F-F992-30FA-9E84419CB75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69385" y="4973146"/>
            <a:ext cx="914400" cy="914400"/>
          </a:xfrm>
          <a:prstGeom prst="rect">
            <a:avLst/>
          </a:prstGeom>
        </p:spPr>
      </p:pic>
      <p:pic>
        <p:nvPicPr>
          <p:cNvPr id="9" name="Graphic 8" descr="Question Mark with solid fill">
            <a:extLst>
              <a:ext uri="{FF2B5EF4-FFF2-40B4-BE49-F238E27FC236}">
                <a16:creationId xmlns:a16="http://schemas.microsoft.com/office/drawing/2014/main" id="{9E4A39AC-A50C-23C3-8CC9-EFA9E76B4CF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51820" y="2926667"/>
            <a:ext cx="914400" cy="914400"/>
          </a:xfrm>
          <a:prstGeom prst="rect">
            <a:avLst/>
          </a:prstGeom>
        </p:spPr>
      </p:pic>
      <p:sp>
        <p:nvSpPr>
          <p:cNvPr id="10" name="TextBox 9">
            <a:extLst>
              <a:ext uri="{FF2B5EF4-FFF2-40B4-BE49-F238E27FC236}">
                <a16:creationId xmlns:a16="http://schemas.microsoft.com/office/drawing/2014/main" id="{93782611-7EC1-5DC9-EB5C-DD893B2D819D}"/>
              </a:ext>
            </a:extLst>
          </p:cNvPr>
          <p:cNvSpPr txBox="1"/>
          <p:nvPr/>
        </p:nvSpPr>
        <p:spPr>
          <a:xfrm>
            <a:off x="9405260" y="888274"/>
            <a:ext cx="2246811" cy="923330"/>
          </a:xfrm>
          <a:prstGeom prst="rect">
            <a:avLst/>
          </a:prstGeom>
          <a:noFill/>
        </p:spPr>
        <p:txBody>
          <a:bodyPr wrap="square" rtlCol="0">
            <a:spAutoFit/>
          </a:bodyPr>
          <a:lstStyle/>
          <a:p>
            <a:pPr algn="ctr"/>
            <a:r>
              <a:rPr lang="en-US" b="1" dirty="0"/>
              <a:t>Based on Board Discussion 04/21/26</a:t>
            </a:r>
          </a:p>
        </p:txBody>
      </p:sp>
    </p:spTree>
    <p:extLst>
      <p:ext uri="{BB962C8B-B14F-4D97-AF65-F5344CB8AC3E}">
        <p14:creationId xmlns:p14="http://schemas.microsoft.com/office/powerpoint/2010/main" val="1845393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3D20A94-ED66-9C1F-FE67-80CE7EDF62AB}"/>
              </a:ext>
            </a:extLst>
          </p:cNvPr>
          <p:cNvSpPr>
            <a:spLocks noGrp="1"/>
          </p:cNvSpPr>
          <p:nvPr>
            <p:ph type="sldNum" sz="quarter" idx="12"/>
          </p:nvPr>
        </p:nvSpPr>
        <p:spPr/>
        <p:txBody>
          <a:bodyPr/>
          <a:lstStyle/>
          <a:p>
            <a:fld id="{BCDE79FB-97BA-492B-8D57-F1373F9ADA95}" type="slidenum">
              <a:rPr lang="en-US" smtClean="0"/>
              <a:t>4</a:t>
            </a:fld>
            <a:endParaRPr lang="en-US" dirty="0"/>
          </a:p>
        </p:txBody>
      </p:sp>
      <p:sp>
        <p:nvSpPr>
          <p:cNvPr id="4" name="Title 1">
            <a:extLst>
              <a:ext uri="{FF2B5EF4-FFF2-40B4-BE49-F238E27FC236}">
                <a16:creationId xmlns:a16="http://schemas.microsoft.com/office/drawing/2014/main" id="{19AA771B-574B-D5D0-386A-71DC98F71822}"/>
              </a:ext>
            </a:extLst>
          </p:cNvPr>
          <p:cNvSpPr>
            <a:spLocks noGrp="1"/>
          </p:cNvSpPr>
          <p:nvPr>
            <p:ph type="title"/>
          </p:nvPr>
        </p:nvSpPr>
        <p:spPr>
          <a:xfrm>
            <a:off x="1257300" y="457200"/>
            <a:ext cx="10401300" cy="914400"/>
          </a:xfrm>
        </p:spPr>
        <p:txBody>
          <a:bodyPr/>
          <a:lstStyle/>
          <a:p>
            <a:r>
              <a:rPr lang="en-US"/>
              <a:t>Examination of Short-Term Demand Response Solutions</a:t>
            </a:r>
          </a:p>
        </p:txBody>
      </p:sp>
      <p:sp>
        <p:nvSpPr>
          <p:cNvPr id="5" name="Slide Number Placeholder 4">
            <a:extLst>
              <a:ext uri="{FF2B5EF4-FFF2-40B4-BE49-F238E27FC236}">
                <a16:creationId xmlns:a16="http://schemas.microsoft.com/office/drawing/2014/main" id="{98A81539-463D-A391-679F-17A3275065F5}"/>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4</a:t>
            </a:fld>
            <a:endParaRPr lang="en-US"/>
          </a:p>
        </p:txBody>
      </p:sp>
      <p:sp>
        <p:nvSpPr>
          <p:cNvPr id="6" name="Rectangle 5">
            <a:extLst>
              <a:ext uri="{FF2B5EF4-FFF2-40B4-BE49-F238E27FC236}">
                <a16:creationId xmlns:a16="http://schemas.microsoft.com/office/drawing/2014/main" id="{3F0F14A2-5105-B18B-6BD3-BE0E9A8AA917}"/>
              </a:ext>
            </a:extLst>
          </p:cNvPr>
          <p:cNvSpPr/>
          <p:nvPr/>
        </p:nvSpPr>
        <p:spPr>
          <a:xfrm>
            <a:off x="761999" y="1619250"/>
            <a:ext cx="10759441" cy="4705350"/>
          </a:xfrm>
          <a:prstGeom prst="rect">
            <a:avLst/>
          </a:prstGeom>
        </p:spPr>
        <p:txBody>
          <a:bodyPr/>
          <a:lstStyle/>
          <a:p>
            <a:pPr lvl="0"/>
            <a:r>
              <a:rPr lang="en-US" sz="2400" dirty="0"/>
              <a:t>Given the potential of demand response, ERCOT reached out to Charles River Associates to provide a high-level overview and examination of current and proposed programs within the ERCOT system, and to provide a comparison with other regions. </a:t>
            </a:r>
          </a:p>
        </p:txBody>
      </p:sp>
    </p:spTree>
    <p:extLst>
      <p:ext uri="{BB962C8B-B14F-4D97-AF65-F5344CB8AC3E}">
        <p14:creationId xmlns:p14="http://schemas.microsoft.com/office/powerpoint/2010/main" val="2148757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036EEE4-D99D-126D-2C87-4FA20A9AE577}"/>
              </a:ext>
            </a:extLst>
          </p:cNvPr>
          <p:cNvSpPr>
            <a:spLocks noGrp="1"/>
          </p:cNvSpPr>
          <p:nvPr>
            <p:ph type="sldNum" sz="quarter" idx="12"/>
          </p:nvPr>
        </p:nvSpPr>
        <p:spPr/>
        <p:txBody>
          <a:bodyPr/>
          <a:lstStyle/>
          <a:p>
            <a:fld id="{BCDE79FB-97BA-492B-8D57-F1373F9ADA95}" type="slidenum">
              <a:rPr lang="en-US" smtClean="0"/>
              <a:t>5</a:t>
            </a:fld>
            <a:endParaRPr lang="en-US" dirty="0"/>
          </a:p>
        </p:txBody>
      </p:sp>
      <p:sp>
        <p:nvSpPr>
          <p:cNvPr id="4" name="Title 5">
            <a:extLst>
              <a:ext uri="{FF2B5EF4-FFF2-40B4-BE49-F238E27FC236}">
                <a16:creationId xmlns:a16="http://schemas.microsoft.com/office/drawing/2014/main" id="{15820D1D-FEAA-EFC9-340B-88266ED67599}"/>
              </a:ext>
            </a:extLst>
          </p:cNvPr>
          <p:cNvSpPr>
            <a:spLocks noGrp="1"/>
          </p:cNvSpPr>
          <p:nvPr>
            <p:ph type="title"/>
          </p:nvPr>
        </p:nvSpPr>
        <p:spPr>
          <a:xfrm>
            <a:off x="1409700" y="609600"/>
            <a:ext cx="10401300" cy="914400"/>
          </a:xfrm>
        </p:spPr>
        <p:txBody>
          <a:bodyPr/>
          <a:lstStyle/>
          <a:p>
            <a:r>
              <a:rPr lang="en-US"/>
              <a:t>Key Challenges identified in Charles River Associates report</a:t>
            </a:r>
          </a:p>
        </p:txBody>
      </p:sp>
      <p:graphicFrame>
        <p:nvGraphicFramePr>
          <p:cNvPr id="5" name="Content Placeholder 3">
            <a:extLst>
              <a:ext uri="{FF2B5EF4-FFF2-40B4-BE49-F238E27FC236}">
                <a16:creationId xmlns:a16="http://schemas.microsoft.com/office/drawing/2014/main" id="{B71F81E0-87CE-E964-738C-96E76B442D39}"/>
              </a:ext>
            </a:extLst>
          </p:cNvPr>
          <p:cNvGraphicFramePr>
            <a:graphicFrameLocks/>
          </p:cNvGraphicFramePr>
          <p:nvPr>
            <p:extLst>
              <p:ext uri="{D42A27DB-BD31-4B8C-83A1-F6EECF244321}">
                <p14:modId xmlns:p14="http://schemas.microsoft.com/office/powerpoint/2010/main" val="1335283820"/>
              </p:ext>
            </p:extLst>
          </p:nvPr>
        </p:nvGraphicFramePr>
        <p:xfrm>
          <a:off x="762000" y="1619249"/>
          <a:ext cx="11048999" cy="42390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9493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57F571D-5A9D-8AE4-FDD4-9260555BA3E0}"/>
              </a:ext>
            </a:extLst>
          </p:cNvPr>
          <p:cNvSpPr>
            <a:spLocks noGrp="1"/>
          </p:cNvSpPr>
          <p:nvPr>
            <p:ph type="sldNum" sz="quarter" idx="12"/>
          </p:nvPr>
        </p:nvSpPr>
        <p:spPr/>
        <p:txBody>
          <a:bodyPr/>
          <a:lstStyle/>
          <a:p>
            <a:fld id="{BCDE79FB-97BA-492B-8D57-F1373F9ADA95}" type="slidenum">
              <a:rPr lang="en-US" smtClean="0"/>
              <a:t>6</a:t>
            </a:fld>
            <a:endParaRPr lang="en-US" dirty="0"/>
          </a:p>
        </p:txBody>
      </p:sp>
      <p:sp>
        <p:nvSpPr>
          <p:cNvPr id="4" name="Title 5">
            <a:extLst>
              <a:ext uri="{FF2B5EF4-FFF2-40B4-BE49-F238E27FC236}">
                <a16:creationId xmlns:a16="http://schemas.microsoft.com/office/drawing/2014/main" id="{45E6CBF8-C2E8-2CD5-0257-4E8E92234F1F}"/>
              </a:ext>
            </a:extLst>
          </p:cNvPr>
          <p:cNvSpPr>
            <a:spLocks noGrp="1"/>
          </p:cNvSpPr>
          <p:nvPr>
            <p:ph type="title"/>
          </p:nvPr>
        </p:nvSpPr>
        <p:spPr>
          <a:xfrm>
            <a:off x="1409700" y="609600"/>
            <a:ext cx="10401300" cy="914400"/>
          </a:xfrm>
        </p:spPr>
        <p:txBody>
          <a:bodyPr/>
          <a:lstStyle/>
          <a:p>
            <a:r>
              <a:rPr lang="en-US"/>
              <a:t>Key Takeaways from Charles River Associates report</a:t>
            </a:r>
          </a:p>
        </p:txBody>
      </p:sp>
      <p:graphicFrame>
        <p:nvGraphicFramePr>
          <p:cNvPr id="5" name="Content Placeholder 1">
            <a:extLst>
              <a:ext uri="{FF2B5EF4-FFF2-40B4-BE49-F238E27FC236}">
                <a16:creationId xmlns:a16="http://schemas.microsoft.com/office/drawing/2014/main" id="{735D4FC2-B850-AE39-8096-94EB8C1115D1}"/>
              </a:ext>
            </a:extLst>
          </p:cNvPr>
          <p:cNvGraphicFramePr>
            <a:graphicFrameLocks/>
          </p:cNvGraphicFramePr>
          <p:nvPr>
            <p:extLst>
              <p:ext uri="{D42A27DB-BD31-4B8C-83A1-F6EECF244321}">
                <p14:modId xmlns:p14="http://schemas.microsoft.com/office/powerpoint/2010/main" val="622679973"/>
              </p:ext>
            </p:extLst>
          </p:nvPr>
        </p:nvGraphicFramePr>
        <p:xfrm>
          <a:off x="762000" y="1619249"/>
          <a:ext cx="11048999" cy="50296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2084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DDE3A68-41AE-6F40-8DAA-613636AF16F9}"/>
              </a:ext>
            </a:extLst>
          </p:cNvPr>
          <p:cNvSpPr>
            <a:spLocks noGrp="1"/>
          </p:cNvSpPr>
          <p:nvPr>
            <p:ph type="sldNum" sz="quarter" idx="12"/>
          </p:nvPr>
        </p:nvSpPr>
        <p:spPr/>
        <p:txBody>
          <a:bodyPr/>
          <a:lstStyle/>
          <a:p>
            <a:fld id="{BCDE79FB-97BA-492B-8D57-F1373F9ADA95}" type="slidenum">
              <a:rPr lang="en-US" smtClean="0"/>
              <a:t>7</a:t>
            </a:fld>
            <a:endParaRPr lang="en-US" dirty="0"/>
          </a:p>
        </p:txBody>
      </p:sp>
      <p:sp>
        <p:nvSpPr>
          <p:cNvPr id="4" name="Title 5">
            <a:extLst>
              <a:ext uri="{FF2B5EF4-FFF2-40B4-BE49-F238E27FC236}">
                <a16:creationId xmlns:a16="http://schemas.microsoft.com/office/drawing/2014/main" id="{063B6F82-CFD1-4929-26F8-4174444245FC}"/>
              </a:ext>
            </a:extLst>
          </p:cNvPr>
          <p:cNvSpPr>
            <a:spLocks noGrp="1"/>
          </p:cNvSpPr>
          <p:nvPr>
            <p:ph type="title"/>
          </p:nvPr>
        </p:nvSpPr>
        <p:spPr>
          <a:xfrm>
            <a:off x="1409700" y="609600"/>
            <a:ext cx="10401300" cy="914400"/>
          </a:xfrm>
        </p:spPr>
        <p:txBody>
          <a:bodyPr/>
          <a:lstStyle/>
          <a:p>
            <a:r>
              <a:rPr lang="en-US"/>
              <a:t>ERCOT Conclusions</a:t>
            </a:r>
          </a:p>
        </p:txBody>
      </p:sp>
      <p:graphicFrame>
        <p:nvGraphicFramePr>
          <p:cNvPr id="5" name="Content Placeholder 3">
            <a:extLst>
              <a:ext uri="{FF2B5EF4-FFF2-40B4-BE49-F238E27FC236}">
                <a16:creationId xmlns:a16="http://schemas.microsoft.com/office/drawing/2014/main" id="{FFB735C1-A333-9B29-A57C-DC060517DCB1}"/>
              </a:ext>
            </a:extLst>
          </p:cNvPr>
          <p:cNvGraphicFramePr>
            <a:graphicFrameLocks/>
          </p:cNvGraphicFramePr>
          <p:nvPr>
            <p:extLst>
              <p:ext uri="{D42A27DB-BD31-4B8C-83A1-F6EECF244321}">
                <p14:modId xmlns:p14="http://schemas.microsoft.com/office/powerpoint/2010/main" val="3782966298"/>
              </p:ext>
            </p:extLst>
          </p:nvPr>
        </p:nvGraphicFramePr>
        <p:xfrm>
          <a:off x="762000" y="1149927"/>
          <a:ext cx="11048999" cy="57239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0124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316194-6FF4-5BC3-0A65-A6B54BEA6F99}"/>
              </a:ext>
            </a:extLst>
          </p:cNvPr>
          <p:cNvSpPr>
            <a:spLocks noGrp="1"/>
          </p:cNvSpPr>
          <p:nvPr>
            <p:ph type="sldNum" sz="quarter" idx="12"/>
          </p:nvPr>
        </p:nvSpPr>
        <p:spPr/>
        <p:txBody>
          <a:bodyPr/>
          <a:lstStyle/>
          <a:p>
            <a:fld id="{BCDE79FB-97BA-492B-8D57-F1373F9ADA95}" type="slidenum">
              <a:rPr lang="en-US" smtClean="0"/>
              <a:t>8</a:t>
            </a:fld>
            <a:endParaRPr lang="en-US" dirty="0"/>
          </a:p>
        </p:txBody>
      </p:sp>
      <p:sp>
        <p:nvSpPr>
          <p:cNvPr id="5" name="Slide Number Placeholder 4">
            <a:extLst>
              <a:ext uri="{FF2B5EF4-FFF2-40B4-BE49-F238E27FC236}">
                <a16:creationId xmlns:a16="http://schemas.microsoft.com/office/drawing/2014/main" id="{AAC23DA4-6768-B878-1DFA-84869111F7F0}"/>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8</a:t>
            </a:fld>
            <a:endParaRPr lang="en-US"/>
          </a:p>
        </p:txBody>
      </p:sp>
      <p:sp>
        <p:nvSpPr>
          <p:cNvPr id="8" name="Title 5">
            <a:extLst>
              <a:ext uri="{FF2B5EF4-FFF2-40B4-BE49-F238E27FC236}">
                <a16:creationId xmlns:a16="http://schemas.microsoft.com/office/drawing/2014/main" id="{3BC03208-BAAC-324C-C309-505CB46F774E}"/>
              </a:ext>
            </a:extLst>
          </p:cNvPr>
          <p:cNvSpPr>
            <a:spLocks noGrp="1"/>
          </p:cNvSpPr>
          <p:nvPr>
            <p:ph type="title"/>
          </p:nvPr>
        </p:nvSpPr>
        <p:spPr>
          <a:xfrm>
            <a:off x="1257300" y="457200"/>
            <a:ext cx="10401300" cy="914400"/>
          </a:xfrm>
        </p:spPr>
        <p:txBody>
          <a:bodyPr/>
          <a:lstStyle/>
          <a:p>
            <a:r>
              <a:rPr lang="en-US"/>
              <a:t>Next Steps</a:t>
            </a:r>
          </a:p>
        </p:txBody>
      </p:sp>
      <p:graphicFrame>
        <p:nvGraphicFramePr>
          <p:cNvPr id="9" name="Content Placeholder 3">
            <a:extLst>
              <a:ext uri="{FF2B5EF4-FFF2-40B4-BE49-F238E27FC236}">
                <a16:creationId xmlns:a16="http://schemas.microsoft.com/office/drawing/2014/main" id="{D197085B-0007-AD12-482D-C70FE8FB5BC6}"/>
              </a:ext>
            </a:extLst>
          </p:cNvPr>
          <p:cNvGraphicFramePr>
            <a:graphicFrameLocks/>
          </p:cNvGraphicFramePr>
          <p:nvPr>
            <p:extLst>
              <p:ext uri="{D42A27DB-BD31-4B8C-83A1-F6EECF244321}">
                <p14:modId xmlns:p14="http://schemas.microsoft.com/office/powerpoint/2010/main" val="1420576131"/>
              </p:ext>
            </p:extLst>
          </p:nvPr>
        </p:nvGraphicFramePr>
        <p:xfrm>
          <a:off x="609600" y="1466849"/>
          <a:ext cx="11048999" cy="28066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Slide Number Placeholder 4">
            <a:extLst>
              <a:ext uri="{FF2B5EF4-FFF2-40B4-BE49-F238E27FC236}">
                <a16:creationId xmlns:a16="http://schemas.microsoft.com/office/drawing/2014/main" id="{252275F1-C55F-3141-7637-3393852A32E0}"/>
              </a:ext>
            </a:extLst>
          </p:cNvPr>
          <p:cNvSpPr txBox="1">
            <a:spLocks/>
          </p:cNvSpPr>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defPPr>
              <a:defRPr lang="en-US"/>
            </a:defPPr>
            <a:lvl1pPr marL="0" algn="ctr" defTabSz="914400" rtl="0" eaLnBrk="1" latinLnBrk="0" hangingPunct="1">
              <a:defRPr sz="1200" b="1"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CDE79FB-97BA-492B-8D57-F1373F9ADA95}" type="slidenum">
              <a:rPr lang="en-US" smtClean="0"/>
              <a:pPr/>
              <a:t>8</a:t>
            </a:fld>
            <a:endParaRPr lang="en-US"/>
          </a:p>
        </p:txBody>
      </p:sp>
      <p:sp>
        <p:nvSpPr>
          <p:cNvPr id="11" name="Text Placeholder 7">
            <a:extLst>
              <a:ext uri="{FF2B5EF4-FFF2-40B4-BE49-F238E27FC236}">
                <a16:creationId xmlns:a16="http://schemas.microsoft.com/office/drawing/2014/main" id="{A30656E7-CB2F-BF0A-437C-511721A8BB78}"/>
              </a:ext>
            </a:extLst>
          </p:cNvPr>
          <p:cNvSpPr>
            <a:spLocks noGrp="1"/>
          </p:cNvSpPr>
          <p:nvPr/>
        </p:nvSpPr>
        <p:spPr>
          <a:xfrm flipH="1">
            <a:off x="562016" y="5473647"/>
            <a:ext cx="11067965" cy="762561"/>
          </a:xfrm>
          <a:prstGeom prst="foldedCorner">
            <a:avLst>
              <a:gd name="adj" fmla="val 16667"/>
            </a:avLst>
          </a:prstGeom>
          <a:solidFill>
            <a:schemeClr val="accent2">
              <a:lumMod val="20000"/>
              <a:lumOff val="80000"/>
              <a:alpha val="60000"/>
            </a:schemeClr>
          </a:solidFill>
          <a:ln w="12700" cap="rnd">
            <a:solidFill>
              <a:schemeClr val="accent2"/>
            </a:solidFill>
          </a:ln>
        </p:spPr>
        <p:txBody>
          <a:bodyPr vert="horz" wrap="square" lIns="365760" tIns="91440" rIns="91440" bIns="91440" rtlCol="0">
            <a:noAutofit/>
          </a:bodyPr>
          <a:lstStyle>
            <a:lvl1pPr marL="0" indent="0" algn="l" defTabSz="914400" rtl="0" eaLnBrk="1" latinLnBrk="0" hangingPunct="1">
              <a:lnSpc>
                <a:spcPct val="100000"/>
              </a:lnSpc>
              <a:spcBef>
                <a:spcPts val="300"/>
              </a:spcBef>
              <a:spcAft>
                <a:spcPts val="300"/>
              </a:spcAft>
              <a:buFont typeface="Arial" panose="020B0604020202020204" pitchFamily="34" charset="0"/>
              <a:buNone/>
              <a:defRPr lang="en-US" sz="1600" b="1" kern="1200" dirty="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lang="en-US" sz="1400" b="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Key Takeaway: </a:t>
            </a:r>
            <a:r>
              <a:rPr lang="en-US" b="0"/>
              <a:t>ERCOT intends to enhance and promote demand response programs with regulators and stakeholders.</a:t>
            </a:r>
          </a:p>
          <a:p>
            <a:endParaRPr lang="en-US"/>
          </a:p>
        </p:txBody>
      </p:sp>
    </p:spTree>
    <p:extLst>
      <p:ext uri="{BB962C8B-B14F-4D97-AF65-F5344CB8AC3E}">
        <p14:creationId xmlns:p14="http://schemas.microsoft.com/office/powerpoint/2010/main" val="22655609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6AAE-68DF-EB17-E8A7-16A322F3D06C}"/>
              </a:ext>
            </a:extLst>
          </p:cNvPr>
          <p:cNvSpPr>
            <a:spLocks noGrp="1"/>
          </p:cNvSpPr>
          <p:nvPr>
            <p:ph type="title"/>
          </p:nvPr>
        </p:nvSpPr>
        <p:spPr/>
        <p:txBody>
          <a:bodyPr/>
          <a:lstStyle/>
          <a:p>
            <a:r>
              <a:rPr lang="en-US" dirty="0"/>
              <a:t>Questions/Comments?</a:t>
            </a:r>
          </a:p>
        </p:txBody>
      </p:sp>
      <p:sp>
        <p:nvSpPr>
          <p:cNvPr id="3" name="Text Placeholder 2">
            <a:extLst>
              <a:ext uri="{FF2B5EF4-FFF2-40B4-BE49-F238E27FC236}">
                <a16:creationId xmlns:a16="http://schemas.microsoft.com/office/drawing/2014/main" id="{7BF6A61A-D7C0-BEE7-3F65-3A3A70395BDB}"/>
              </a:ext>
            </a:extLst>
          </p:cNvPr>
          <p:cNvSpPr>
            <a:spLocks noGrp="1"/>
          </p:cNvSpPr>
          <p:nvPr>
            <p:ph type="body" sz="quarter" idx="13"/>
          </p:nvPr>
        </p:nvSpPr>
        <p:spPr/>
        <p:txBody>
          <a:bodyPr/>
          <a:lstStyle/>
          <a:p>
            <a:r>
              <a:rPr lang="en-US" dirty="0"/>
              <a:t>Keith.Collins@ercot.com</a:t>
            </a:r>
          </a:p>
          <a:p>
            <a:endParaRPr lang="en-US" dirty="0"/>
          </a:p>
        </p:txBody>
      </p:sp>
      <p:sp>
        <p:nvSpPr>
          <p:cNvPr id="5" name="Slide Number Placeholder 4">
            <a:extLst>
              <a:ext uri="{FF2B5EF4-FFF2-40B4-BE49-F238E27FC236}">
                <a16:creationId xmlns:a16="http://schemas.microsoft.com/office/drawing/2014/main" id="{663E33CD-915C-8592-3526-C44B880B6BF9}"/>
              </a:ext>
            </a:extLst>
          </p:cNvPr>
          <p:cNvSpPr>
            <a:spLocks noGrp="1"/>
          </p:cNvSpPr>
          <p:nvPr>
            <p:ph type="sldNum" sz="quarter" idx="12"/>
          </p:nvPr>
        </p:nvSpPr>
        <p:spPr/>
        <p:txBody>
          <a:bodyPr wrap="square" anchor="ctr">
            <a:normAutofit/>
          </a:bodyPr>
          <a:lstStyle/>
          <a:p>
            <a:pPr>
              <a:spcAft>
                <a:spcPts val="600"/>
              </a:spcAft>
            </a:pPr>
            <a:fld id="{BCDE79FB-97BA-492B-8D57-F1373F9ADA95}" type="slidenum">
              <a:rPr lang="en-US" smtClean="0"/>
              <a:pPr>
                <a:spcAft>
                  <a:spcPts val="600"/>
                </a:spcAft>
              </a:pPr>
              <a:t>9</a:t>
            </a:fld>
            <a:endParaRPr lang="en-US" dirty="0"/>
          </a:p>
        </p:txBody>
      </p:sp>
    </p:spTree>
    <p:extLst>
      <p:ext uri="{BB962C8B-B14F-4D97-AF65-F5344CB8AC3E}">
        <p14:creationId xmlns:p14="http://schemas.microsoft.com/office/powerpoint/2010/main" val="3512297305"/>
      </p:ext>
    </p:extLst>
  </p:cSld>
  <p:clrMapOvr>
    <a:masterClrMapping/>
  </p:clrMapOvr>
</p:sld>
</file>

<file path=ppt/theme/theme1.xml><?xml version="1.0" encoding="utf-8"?>
<a:theme xmlns:a="http://schemas.openxmlformats.org/drawingml/2006/main" name="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EFE3FDBB-C7E4-4E40-92F7-68EC12B199D6}" vid="{A8586D06-9A5B-4BEF-B291-7B9B3B7C5EFB}"/>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EFE3FDBB-C7E4-4E40-92F7-68EC12B199D6}" vid="{0ACF93F0-1CAD-4FC7-89CC-CB5C653133C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udience xmlns="8d5ee879-813f-4fb9-b7c2-a59846c21aeb">Public</Audience>
    <Year xmlns="8d5ee879-813f-4fb9-b7c2-a59846c21aeb" xsi:nil="true"/>
    <Month xmlns="8d5ee879-813f-4fb9-b7c2-a59846c21aeb" xsi:nil="true"/>
    <Dimensions xmlns="8d5ee879-813f-4fb9-b7c2-a59846c21ae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D0999AAC16EAB41985F08B9B30BD6F8" ma:contentTypeVersion="8" ma:contentTypeDescription="Create a new document." ma:contentTypeScope="" ma:versionID="56c633f7af11add75d80fc9659fab2d9">
  <xsd:schema xmlns:xsd="http://www.w3.org/2001/XMLSchema" xmlns:xs="http://www.w3.org/2001/XMLSchema" xmlns:p="http://schemas.microsoft.com/office/2006/metadata/properties" xmlns:ns2="8d5ee879-813f-4fb9-b7c2-a59846c21aeb" targetNamespace="http://schemas.microsoft.com/office/2006/metadata/properties" ma:root="true" ma:fieldsID="2d1da82a1bee8ebbb4d3c3b837edf58d" ns2:_="">
    <xsd:import namespace="8d5ee879-813f-4fb9-b7c2-a59846c21aeb"/>
    <xsd:element name="properties">
      <xsd:complexType>
        <xsd:sequence>
          <xsd:element name="documentManagement">
            <xsd:complexType>
              <xsd:all>
                <xsd:element ref="ns2:Audience" minOccurs="0"/>
                <xsd:element ref="ns2:Year" minOccurs="0"/>
                <xsd:element ref="ns2:MediaServiceMetadata" minOccurs="0"/>
                <xsd:element ref="ns2:MediaServiceFastMetadata" minOccurs="0"/>
                <xsd:element ref="ns2:Dimensions" minOccurs="0"/>
                <xsd:element ref="ns2:MediaServiceObjectDetectorVersions" minOccurs="0"/>
                <xsd:element ref="ns2:Month"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5ee879-813f-4fb9-b7c2-a59846c21aeb"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Confidential"/>
          <xsd:enumeration value="Public"/>
          <xsd:enumeration value="Internal"/>
          <xsd:enumeration value="Board of Directors"/>
        </xsd:restriction>
      </xsd:simpleType>
    </xsd:element>
    <xsd:element name="Year" ma:index="9" nillable="true" ma:displayName="Year" ma:format="Dropdown" ma:internalName="Year">
      <xsd:simpleType>
        <xsd:restriction base="dms:Choice">
          <xsd:enumeration value="2022"/>
          <xsd:enumeration value="2023"/>
          <xsd:enumeration value="2024"/>
          <xsd:enumeration value="2025"/>
        </xsd:restriction>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Dimensions" ma:index="12" nillable="true" ma:displayName="Dimensions" ma:format="Dropdown" ma:internalName="Dimensions">
      <xsd:simpleType>
        <xsd:restriction base="dms:Choice">
          <xsd:enumeration value="Widescreen (16:9)"/>
          <xsd:enumeration value="Default Width"/>
          <xsd:enumeration value="HD"/>
        </xsd:restriction>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onth" ma:index="14" nillable="true" ma:displayName="Month" ma:format="Dropdown" ma:internalName="Month">
      <xsd:simpleType>
        <xsd:restriction base="dms:Choice">
          <xsd:enumeration value="January"/>
          <xsd:enumeration value="February"/>
          <xsd:enumeration value="March"/>
          <xsd:enumeration value="April"/>
          <xsd:enumeration value="MAy"/>
          <xsd:enumeration value="June"/>
          <xsd:enumeration value="July"/>
          <xsd:enumeration value="August"/>
          <xsd:enumeration value="September"/>
          <xsd:enumeration value="October"/>
          <xsd:enumeration value="November"/>
          <xsd:enumeration value="December"/>
        </xsd:restriction>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 ds:uri="8d5ee879-813f-4fb9-b7c2-a59846c21aeb"/>
  </ds:schemaRefs>
</ds:datastoreItem>
</file>

<file path=customXml/itemProps3.xml><?xml version="1.0" encoding="utf-8"?>
<ds:datastoreItem xmlns:ds="http://schemas.openxmlformats.org/officeDocument/2006/customXml" ds:itemID="{AE1DA524-DD57-4F1F-B5C4-8CB5687D17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d5ee879-813f-4fb9-b7c2-a59846c21ae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40</TotalTime>
  <Words>818</Words>
  <Application>Microsoft Office PowerPoint</Application>
  <PresentationFormat>Widescreen</PresentationFormat>
  <Paragraphs>66</Paragraphs>
  <Slides>9</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vt:i4>
      </vt:variant>
    </vt:vector>
  </HeadingPairs>
  <TitlesOfParts>
    <vt:vector size="14" baseType="lpstr">
      <vt:lpstr>Aptos</vt:lpstr>
      <vt:lpstr>Arial</vt:lpstr>
      <vt:lpstr>Wingdings</vt:lpstr>
      <vt:lpstr>Cover</vt:lpstr>
      <vt:lpstr>Page Design</vt:lpstr>
      <vt:lpstr>Strategic Discussion on Resource Adequacy and the Role of Demand Response  Keith Collins Vice President, Commercial Operations  Technical Advisory Committee Meeting   April 29, 2026  </vt:lpstr>
      <vt:lpstr>Strategic Challenges to ERCOT System</vt:lpstr>
      <vt:lpstr>Strategic Demand Response Questions</vt:lpstr>
      <vt:lpstr>Examination of Short-Term Demand Response Solutions</vt:lpstr>
      <vt:lpstr>Key Challenges identified in Charles River Associates report</vt:lpstr>
      <vt:lpstr>Key Takeaways from Charles River Associates report</vt:lpstr>
      <vt:lpstr>ERCOT Conclusions</vt:lpstr>
      <vt:lpstr>Next Steps</vt:lpstr>
      <vt:lpstr>Questions/Comments?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Callender, Wayne</dc:creator>
  <cp:keywords/>
  <cp:lastModifiedBy>Collins, Keith</cp:lastModifiedBy>
  <cp:revision>5</cp:revision>
  <dcterms:created xsi:type="dcterms:W3CDTF">2026-04-22T15:32:53Z</dcterms:created>
  <dcterms:modified xsi:type="dcterms:W3CDTF">2026-04-22T17:16:15Z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0x0101006D0999AAC16EAB41985F08B9B30BD6F8</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